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7"/>
  </p:notesMasterIdLst>
  <p:sldIdLst>
    <p:sldId id="256" r:id="rId2"/>
    <p:sldId id="257" r:id="rId3"/>
    <p:sldId id="258" r:id="rId4"/>
    <p:sldId id="265" r:id="rId5"/>
    <p:sldId id="266" r:id="rId6"/>
    <p:sldId id="267" r:id="rId7"/>
    <p:sldId id="268" r:id="rId8"/>
    <p:sldId id="269" r:id="rId9"/>
    <p:sldId id="270" r:id="rId10"/>
    <p:sldId id="259" r:id="rId11"/>
    <p:sldId id="260" r:id="rId12"/>
    <p:sldId id="261" r:id="rId13"/>
    <p:sldId id="262" r:id="rId14"/>
    <p:sldId id="263" r:id="rId15"/>
    <p:sldId id="264"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Lst>
  <p:sldSz cx="9144000" cy="5143500" type="screen16x9"/>
  <p:notesSz cx="6858000" cy="9144000"/>
  <p:embeddedFontLst>
    <p:embeddedFont>
      <p:font typeface="Exo 2" panose="020B0604020202020204" charset="0"/>
      <p:regular r:id="rId38"/>
      <p:bold r:id="rId39"/>
      <p:italic r:id="rId40"/>
      <p:boldItalic r:id="rId41"/>
    </p:embeddedFont>
    <p:embeddedFont>
      <p:font typeface="Fira Sans Extra Condensed Medium" panose="020B0604020202020204" charset="0"/>
      <p:regular r:id="rId42"/>
      <p:bold r:id="rId43"/>
      <p:italic r:id="rId44"/>
      <p:boldItalic r:id="rId45"/>
    </p:embeddedFont>
    <p:embeddedFont>
      <p:font typeface="Roboto Condensed" panose="020B0604020202020204" charset="0"/>
      <p:regular r:id="rId46"/>
      <p:bold r:id="rId47"/>
      <p:italic r:id="rId48"/>
      <p:boldItalic r:id="rId49"/>
    </p:embeddedFont>
    <p:embeddedFont>
      <p:font typeface="Roboto Condensed Light" panose="020B0604020202020204" charset="0"/>
      <p:regular r:id="rId50"/>
      <p:bold r:id="rId51"/>
      <p:italic r:id="rId52"/>
      <p:boldItalic r:id="rId53"/>
    </p:embeddedFont>
    <p:embeddedFont>
      <p:font typeface="Squada One"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A04047-1B5D-480C-A789-876A31A1A6A7}">
  <a:tblStyle styleId="{FBA04047-1B5D-480C-A789-876A31A1A6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54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2028c2e6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92028c2e6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2028c2e6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92028c2e6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2028c2e6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2028c2e6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2028c2e6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2028c2e6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2028c2e6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2028c2e6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2028c2e6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2028c2e6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92028c2e6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92028c2e6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2028c2e6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2028c2e6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2028c2e6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2028c2e6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92028c2e6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92028c2e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2028c2e6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2028c2e6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2028c2e6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2028c2e6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2028c2e6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2028c2e6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92028c2e6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92028c2e6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2028c2e6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2028c2e6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2028c2e6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92028c2e6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2028c2e6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2028c2e6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2028c2e6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92028c2e6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2028c2e6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92028c2e6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92028c2e6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92028c2e6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212b2c00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212b2c00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212b2c00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212b2c00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773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2028c2e6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2028c2e6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2028c2e6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92028c2e6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2028c2e6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2028c2e6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2028c2e6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2028c2e6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1039425" y="1562025"/>
            <a:ext cx="76725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900" dirty="0"/>
              <a:t>Application Security Project</a:t>
            </a:r>
            <a:endParaRPr sz="3900" dirty="0"/>
          </a:p>
          <a:p>
            <a:pPr marL="457200" lvl="0" indent="0" algn="r" rtl="0">
              <a:spcBef>
                <a:spcPts val="0"/>
              </a:spcBef>
              <a:spcAft>
                <a:spcPts val="0"/>
              </a:spcAft>
              <a:buNone/>
            </a:pPr>
            <a:r>
              <a:rPr lang="en" sz="3900" dirty="0"/>
              <a:t>Cybernetic  </a:t>
            </a:r>
            <a:endParaRPr sz="3900" dirty="0"/>
          </a:p>
        </p:txBody>
      </p:sp>
      <p:sp>
        <p:nvSpPr>
          <p:cNvPr id="133" name="Google Shape;133;p26"/>
          <p:cNvSpPr txBox="1">
            <a:spLocks noGrp="1"/>
          </p:cNvSpPr>
          <p:nvPr>
            <p:ph type="ctrTitle"/>
          </p:nvPr>
        </p:nvSpPr>
        <p:spPr>
          <a:xfrm>
            <a:off x="1471500" y="3344325"/>
            <a:ext cx="7672500" cy="1782300"/>
          </a:xfrm>
          <a:prstGeom prst="rect">
            <a:avLst/>
          </a:prstGeom>
        </p:spPr>
        <p:txBody>
          <a:bodyPr spcFirstLastPara="1" wrap="square" lIns="91425" tIns="91425" rIns="91425" bIns="91425" anchor="b" anchorCtr="0">
            <a:noAutofit/>
          </a:bodyPr>
          <a:lstStyle/>
          <a:p>
            <a:pPr marL="457200" lvl="0" indent="0" algn="r" rtl="0">
              <a:spcBef>
                <a:spcPts val="0"/>
              </a:spcBef>
              <a:spcAft>
                <a:spcPts val="0"/>
              </a:spcAft>
              <a:buNone/>
            </a:pPr>
            <a:r>
              <a:rPr lang="en" sz="1800"/>
              <a:t>Group: </a:t>
            </a:r>
            <a:r>
              <a:rPr lang="en" sz="1800" b="0"/>
              <a:t>Joel (Leader), William, Dylan, Kent</a:t>
            </a:r>
            <a:endParaRPr sz="1800" b="0"/>
          </a:p>
        </p:txBody>
      </p:sp>
      <p:grpSp>
        <p:nvGrpSpPr>
          <p:cNvPr id="134" name="Google Shape;134;p26"/>
          <p:cNvGrpSpPr/>
          <p:nvPr/>
        </p:nvGrpSpPr>
        <p:grpSpPr>
          <a:xfrm>
            <a:off x="7410813" y="4395639"/>
            <a:ext cx="1611875" cy="338772"/>
            <a:chOff x="1466963" y="1685164"/>
            <a:chExt cx="1611875" cy="338772"/>
          </a:xfrm>
        </p:grpSpPr>
        <p:grpSp>
          <p:nvGrpSpPr>
            <p:cNvPr id="135" name="Google Shape;135;p26"/>
            <p:cNvGrpSpPr/>
            <p:nvPr/>
          </p:nvGrpSpPr>
          <p:grpSpPr>
            <a:xfrm>
              <a:off x="1466963" y="1685164"/>
              <a:ext cx="336332" cy="336332"/>
              <a:chOff x="-57970450" y="1903275"/>
              <a:chExt cx="318225" cy="318225"/>
            </a:xfrm>
          </p:grpSpPr>
          <p:sp>
            <p:nvSpPr>
              <p:cNvPr id="136" name="Google Shape;136;p26"/>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6"/>
            <p:cNvGrpSpPr/>
            <p:nvPr/>
          </p:nvGrpSpPr>
          <p:grpSpPr>
            <a:xfrm>
              <a:off x="1905365" y="1687604"/>
              <a:ext cx="338816" cy="336332"/>
              <a:chOff x="-57189125" y="1904850"/>
              <a:chExt cx="320575" cy="318225"/>
            </a:xfrm>
          </p:grpSpPr>
          <p:sp>
            <p:nvSpPr>
              <p:cNvPr id="141" name="Google Shape;141;p26"/>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26"/>
            <p:cNvGrpSpPr/>
            <p:nvPr/>
          </p:nvGrpSpPr>
          <p:grpSpPr>
            <a:xfrm>
              <a:off x="2346261" y="1686785"/>
              <a:ext cx="295536" cy="336332"/>
              <a:chOff x="-56774050" y="1904075"/>
              <a:chExt cx="279625" cy="318225"/>
            </a:xfrm>
          </p:grpSpPr>
          <p:sp>
            <p:nvSpPr>
              <p:cNvPr id="147" name="Google Shape;147;p26"/>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26"/>
            <p:cNvGrpSpPr/>
            <p:nvPr/>
          </p:nvGrpSpPr>
          <p:grpSpPr>
            <a:xfrm>
              <a:off x="2733364" y="1685226"/>
              <a:ext cx="345474" cy="336226"/>
              <a:chOff x="-56407800" y="1902600"/>
              <a:chExt cx="326875" cy="318125"/>
            </a:xfrm>
          </p:grpSpPr>
          <p:sp>
            <p:nvSpPr>
              <p:cNvPr id="150" name="Google Shape;150;p26"/>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xfrm flipH="1">
            <a:off x="803625" y="2786798"/>
            <a:ext cx="52638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Excessive Data Exposure</a:t>
            </a:r>
            <a:endParaRPr sz="3400" dirty="0"/>
          </a:p>
        </p:txBody>
      </p:sp>
      <p:sp>
        <p:nvSpPr>
          <p:cNvPr id="204" name="Google Shape;204;p29"/>
          <p:cNvSpPr txBox="1">
            <a:spLocks noGrp="1"/>
          </p:cNvSpPr>
          <p:nvPr>
            <p:ph type="title" idx="2"/>
          </p:nvPr>
        </p:nvSpPr>
        <p:spPr>
          <a:xfrm flipH="1">
            <a:off x="803625" y="1877950"/>
            <a:ext cx="32886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API 3</a:t>
            </a:r>
            <a:endParaRPr dirty="0"/>
          </a:p>
        </p:txBody>
      </p:sp>
      <p:cxnSp>
        <p:nvCxnSpPr>
          <p:cNvPr id="205" name="Google Shape;205;p29"/>
          <p:cNvCxnSpPr/>
          <p:nvPr/>
        </p:nvCxnSpPr>
        <p:spPr>
          <a:xfrm>
            <a:off x="0" y="3910400"/>
            <a:ext cx="1561500" cy="0"/>
          </a:xfrm>
          <a:prstGeom prst="straightConnector1">
            <a:avLst/>
          </a:prstGeom>
          <a:noFill/>
          <a:ln w="9525" cap="flat" cmpd="sng">
            <a:solidFill>
              <a:schemeClr val="dk1"/>
            </a:solidFill>
            <a:prstDash val="solid"/>
            <a:round/>
            <a:headEnd type="none" w="med" len="med"/>
            <a:tailEnd type="none" w="med" len="med"/>
          </a:ln>
        </p:spPr>
      </p:cxnSp>
      <p:sp>
        <p:nvSpPr>
          <p:cNvPr id="206" name="Google Shape;206;p29"/>
          <p:cNvSpPr txBox="1">
            <a:spLocks noGrp="1"/>
          </p:cNvSpPr>
          <p:nvPr>
            <p:ph type="subTitle" idx="1"/>
          </p:nvPr>
        </p:nvSpPr>
        <p:spPr>
          <a:xfrm>
            <a:off x="80362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 By : Dylan</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212" name="Google Shape;212;p30"/>
          <p:cNvSpPr txBox="1">
            <a:spLocks noGrp="1"/>
          </p:cNvSpPr>
          <p:nvPr>
            <p:ph type="ctrTitle"/>
          </p:nvPr>
        </p:nvSpPr>
        <p:spPr>
          <a:xfrm>
            <a:off x="907200" y="861503"/>
            <a:ext cx="7329600" cy="832763"/>
          </a:xfrm>
          <a:prstGeom prst="rect">
            <a:avLst/>
          </a:prstGeom>
        </p:spPr>
        <p:txBody>
          <a:bodyPr spcFirstLastPara="1" wrap="square" lIns="91425" tIns="91425" rIns="91425" bIns="91425" anchor="t" anchorCtr="0">
            <a:noAutofit/>
          </a:bodyPr>
          <a:lstStyle/>
          <a:p>
            <a:r>
              <a:rPr lang="en" sz="1500" b="0" dirty="0"/>
              <a:t>Exploitation of Excessive Data Exposure is </a:t>
            </a:r>
            <a:r>
              <a:rPr lang="en-US" sz="1500" b="0" dirty="0"/>
              <a:t>performed by sniffing the traffic to analyze the API responses, looking for sensitive data that should not be returned to the user.</a:t>
            </a:r>
            <a:br>
              <a:rPr lang="en" sz="1500" b="0" dirty="0"/>
            </a:b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a:p>
            <a:pPr marL="0" lvl="0" indent="0" algn="l" rtl="0">
              <a:spcBef>
                <a:spcPts val="0"/>
              </a:spcBef>
              <a:spcAft>
                <a:spcPts val="0"/>
              </a:spcAft>
              <a:buNone/>
            </a:pPr>
            <a:endParaRPr sz="1500" b="0" dirty="0"/>
          </a:p>
        </p:txBody>
      </p:sp>
      <p:pic>
        <p:nvPicPr>
          <p:cNvPr id="2" name="Picture 1">
            <a:extLst>
              <a:ext uri="{FF2B5EF4-FFF2-40B4-BE49-F238E27FC236}">
                <a16:creationId xmlns:a16="http://schemas.microsoft.com/office/drawing/2014/main" id="{A99E52B3-DFB0-4C52-B40C-65AE8CB5843B}"/>
              </a:ext>
            </a:extLst>
          </p:cNvPr>
          <p:cNvPicPr>
            <a:picLocks noChangeAspect="1"/>
          </p:cNvPicPr>
          <p:nvPr/>
        </p:nvPicPr>
        <p:blipFill>
          <a:blip r:embed="rId3"/>
          <a:stretch>
            <a:fillRect/>
          </a:stretch>
        </p:blipFill>
        <p:spPr>
          <a:xfrm>
            <a:off x="907200" y="1743075"/>
            <a:ext cx="3330660" cy="3185849"/>
          </a:xfrm>
          <a:prstGeom prst="rect">
            <a:avLst/>
          </a:prstGeom>
        </p:spPr>
      </p:pic>
      <p:sp>
        <p:nvSpPr>
          <p:cNvPr id="5" name="Google Shape;212;p30">
            <a:extLst>
              <a:ext uri="{FF2B5EF4-FFF2-40B4-BE49-F238E27FC236}">
                <a16:creationId xmlns:a16="http://schemas.microsoft.com/office/drawing/2014/main" id="{BFE51D1D-339E-4E4B-A7D4-AA70227FFD7A}"/>
              </a:ext>
            </a:extLst>
          </p:cNvPr>
          <p:cNvSpPr txBox="1">
            <a:spLocks/>
          </p:cNvSpPr>
          <p:nvPr/>
        </p:nvSpPr>
        <p:spPr>
          <a:xfrm>
            <a:off x="4572000" y="2571750"/>
            <a:ext cx="3330660" cy="100624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attackers sniff the traffic of the product reviews response which return user sensitive information such as email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218" name="Google Shape;218;p31"/>
          <p:cNvSpPr txBox="1">
            <a:spLocks noGrp="1"/>
          </p:cNvSpPr>
          <p:nvPr>
            <p:ph type="ctrTitle"/>
          </p:nvPr>
        </p:nvSpPr>
        <p:spPr>
          <a:xfrm>
            <a:off x="3337743" y="3570124"/>
            <a:ext cx="2468508" cy="89472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en" sz="1200" b="0" dirty="0"/>
              <a:t>AWS Symmetric Key Encryption on database stored data at rest </a:t>
            </a:r>
            <a:r>
              <a:rPr lang="en-US" sz="1200" b="0" dirty="0"/>
              <a:t>with AWS KMS for key management</a:t>
            </a:r>
            <a:endParaRPr sz="1200" b="0" dirty="0"/>
          </a:p>
        </p:txBody>
      </p:sp>
      <p:sp>
        <p:nvSpPr>
          <p:cNvPr id="219" name="Google Shape;219;p31"/>
          <p:cNvSpPr txBox="1">
            <a:spLocks noGrp="1"/>
          </p:cNvSpPr>
          <p:nvPr>
            <p:ph type="ctrTitle"/>
          </p:nvPr>
        </p:nvSpPr>
        <p:spPr>
          <a:xfrm>
            <a:off x="3528919" y="1206794"/>
            <a:ext cx="2086162" cy="36658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en" sz="1200" b="0" dirty="0"/>
              <a:t>Filter Data </a:t>
            </a:r>
            <a:r>
              <a:rPr lang="en-US" sz="1200" b="0" dirty="0"/>
              <a:t>on Server Site</a:t>
            </a:r>
            <a:r>
              <a:rPr lang="en" sz="1200" b="0" dirty="0"/>
              <a:t> </a:t>
            </a:r>
            <a:br>
              <a:rPr lang="en" sz="1200" b="0" dirty="0"/>
            </a:br>
            <a:endParaRPr sz="1200" b="0" dirty="0"/>
          </a:p>
        </p:txBody>
      </p:sp>
      <p:sp>
        <p:nvSpPr>
          <p:cNvPr id="220" name="Google Shape;220;p31"/>
          <p:cNvSpPr txBox="1">
            <a:spLocks noGrp="1"/>
          </p:cNvSpPr>
          <p:nvPr>
            <p:ph type="ctrTitle"/>
          </p:nvPr>
        </p:nvSpPr>
        <p:spPr>
          <a:xfrm>
            <a:off x="3047138" y="2300137"/>
            <a:ext cx="3049721" cy="543225"/>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en" sz="1200" b="0" dirty="0"/>
              <a:t>Censor parts of sensitive information</a:t>
            </a:r>
            <a:endParaRPr sz="1200" b="0" dirty="0"/>
          </a:p>
          <a:p>
            <a:pPr marL="0" lvl="0" indent="0" rtl="0">
              <a:spcBef>
                <a:spcPts val="0"/>
              </a:spcBef>
              <a:spcAft>
                <a:spcPts val="0"/>
              </a:spcAft>
              <a:buNone/>
            </a:pPr>
            <a:r>
              <a:rPr lang="en" sz="1200" b="0" dirty="0">
                <a:solidFill>
                  <a:schemeClr val="tx1"/>
                </a:solidFill>
              </a:rPr>
              <a:t> </a:t>
            </a:r>
            <a:r>
              <a:rPr lang="en" sz="1200" dirty="0">
                <a:solidFill>
                  <a:schemeClr val="tx1"/>
                </a:solidFill>
              </a:rPr>
              <a:t>E.G.</a:t>
            </a:r>
            <a:r>
              <a:rPr lang="en" sz="1200" dirty="0">
                <a:solidFill>
                  <a:schemeClr val="bg1"/>
                </a:solidFill>
              </a:rPr>
              <a:t> </a:t>
            </a:r>
            <a:r>
              <a:rPr lang="en-US" sz="1200" b="0" dirty="0"/>
              <a:t>Phone Number : </a:t>
            </a:r>
            <a:r>
              <a:rPr lang="en" sz="1200" b="0" dirty="0"/>
              <a:t>******34</a:t>
            </a:r>
            <a:endParaRPr sz="1200" b="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ctrTitle"/>
          </p:nvPr>
        </p:nvSpPr>
        <p:spPr>
          <a:xfrm flipH="1">
            <a:off x="3508604" y="2435193"/>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Broken Function Level Authorization</a:t>
            </a:r>
            <a:endParaRPr dirty="0"/>
          </a:p>
        </p:txBody>
      </p:sp>
      <p:sp>
        <p:nvSpPr>
          <p:cNvPr id="226" name="Google Shape;226;p32"/>
          <p:cNvSpPr txBox="1">
            <a:spLocks noGrp="1"/>
          </p:cNvSpPr>
          <p:nvPr>
            <p:ph type="title" idx="2"/>
          </p:nvPr>
        </p:nvSpPr>
        <p:spPr>
          <a:xfrm flipH="1">
            <a:off x="5157404" y="1807985"/>
            <a:ext cx="3546900" cy="95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API 5</a:t>
            </a:r>
            <a:endParaRPr dirty="0"/>
          </a:p>
        </p:txBody>
      </p:sp>
      <p:cxnSp>
        <p:nvCxnSpPr>
          <p:cNvPr id="227" name="Google Shape;227;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32"/>
          <p:cNvSpPr txBox="1">
            <a:spLocks noGrp="1"/>
          </p:cNvSpPr>
          <p:nvPr>
            <p:ph type="subTitle" idx="1"/>
          </p:nvPr>
        </p:nvSpPr>
        <p:spPr>
          <a:xfrm>
            <a:off x="4479404" y="4028406"/>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300"/>
              <a:t>By : Dylan</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234" name="Google Shape;234;p33"/>
          <p:cNvSpPr txBox="1">
            <a:spLocks noGrp="1"/>
          </p:cNvSpPr>
          <p:nvPr>
            <p:ph type="ctrTitle"/>
          </p:nvPr>
        </p:nvSpPr>
        <p:spPr>
          <a:xfrm>
            <a:off x="921550" y="1138325"/>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Attackers can exploit APIs by sending legitimate API calls to API endpoints which the attacker should not have access to </a:t>
            </a:r>
            <a:r>
              <a:rPr lang="en-US" sz="1500" b="0" dirty="0"/>
              <a:t>such as View All Users.</a:t>
            </a:r>
            <a:endParaRPr sz="1500" b="0" dirty="0"/>
          </a:p>
          <a:p>
            <a:pPr marL="0" lvl="0" indent="0" algn="l" rtl="0">
              <a:spcBef>
                <a:spcPts val="0"/>
              </a:spcBef>
              <a:spcAft>
                <a:spcPts val="0"/>
              </a:spcAft>
              <a:buNone/>
            </a:pPr>
            <a:endParaRPr sz="1500" b="0" dirty="0"/>
          </a:p>
        </p:txBody>
      </p:sp>
      <p:pic>
        <p:nvPicPr>
          <p:cNvPr id="3" name="Picture 2">
            <a:extLst>
              <a:ext uri="{FF2B5EF4-FFF2-40B4-BE49-F238E27FC236}">
                <a16:creationId xmlns:a16="http://schemas.microsoft.com/office/drawing/2014/main" id="{F534EB33-97FC-4073-987C-79007E645A11}"/>
              </a:ext>
            </a:extLst>
          </p:cNvPr>
          <p:cNvPicPr>
            <a:picLocks noChangeAspect="1"/>
          </p:cNvPicPr>
          <p:nvPr/>
        </p:nvPicPr>
        <p:blipFill rotWithShape="1">
          <a:blip r:embed="rId3"/>
          <a:srcRect b="7749"/>
          <a:stretch/>
        </p:blipFill>
        <p:spPr>
          <a:xfrm>
            <a:off x="1093000" y="2750050"/>
            <a:ext cx="3057525" cy="843550"/>
          </a:xfrm>
          <a:prstGeom prst="rect">
            <a:avLst/>
          </a:prstGeom>
        </p:spPr>
      </p:pic>
      <p:sp>
        <p:nvSpPr>
          <p:cNvPr id="6" name="Google Shape;212;p30">
            <a:extLst>
              <a:ext uri="{FF2B5EF4-FFF2-40B4-BE49-F238E27FC236}">
                <a16:creationId xmlns:a16="http://schemas.microsoft.com/office/drawing/2014/main" id="{BACD4833-237D-42C3-9A15-22F8EC154380}"/>
              </a:ext>
            </a:extLst>
          </p:cNvPr>
          <p:cNvSpPr txBox="1">
            <a:spLocks/>
          </p:cNvSpPr>
          <p:nvPr/>
        </p:nvSpPr>
        <p:spPr>
          <a:xfrm>
            <a:off x="4586350" y="2571750"/>
            <a:ext cx="3664800" cy="120015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attacker sends a GET request to retrieve all users without authentication/user function level authorization which lead to expose of sensitive information of users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ctrTitle"/>
          </p:nvPr>
        </p:nvSpPr>
        <p:spPr>
          <a:xfrm>
            <a:off x="1964851" y="192125"/>
            <a:ext cx="5214300" cy="6262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Fixes</a:t>
            </a:r>
            <a:endParaRPr dirty="0"/>
          </a:p>
        </p:txBody>
      </p:sp>
      <p:sp>
        <p:nvSpPr>
          <p:cNvPr id="4" name="Google Shape;220;p31">
            <a:extLst>
              <a:ext uri="{FF2B5EF4-FFF2-40B4-BE49-F238E27FC236}">
                <a16:creationId xmlns:a16="http://schemas.microsoft.com/office/drawing/2014/main" id="{193592FE-CF57-44ED-AA54-3208AFD6E787}"/>
              </a:ext>
            </a:extLst>
          </p:cNvPr>
          <p:cNvSpPr txBox="1">
            <a:spLocks/>
          </p:cNvSpPr>
          <p:nvPr/>
        </p:nvSpPr>
        <p:spPr>
          <a:xfrm>
            <a:off x="2629875" y="2257950"/>
            <a:ext cx="3884250" cy="626225"/>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1200" b="0" dirty="0"/>
              <a:t>Use of JWT Token to authenticate user identity which</a:t>
            </a:r>
          </a:p>
          <a:p>
            <a:r>
              <a:rPr lang="en-US" sz="1200" b="0" dirty="0"/>
              <a:t>then validate for user function level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ctrTitle"/>
          </p:nvPr>
        </p:nvSpPr>
        <p:spPr>
          <a:xfrm flipH="1">
            <a:off x="803625" y="3006850"/>
            <a:ext cx="52638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Mass Assignment</a:t>
            </a:r>
            <a:endParaRPr sz="3400"/>
          </a:p>
        </p:txBody>
      </p:sp>
      <p:sp>
        <p:nvSpPr>
          <p:cNvPr id="288" name="Google Shape;288;p41"/>
          <p:cNvSpPr txBox="1">
            <a:spLocks noGrp="1"/>
          </p:cNvSpPr>
          <p:nvPr>
            <p:ph type="title" idx="2"/>
          </p:nvPr>
        </p:nvSpPr>
        <p:spPr>
          <a:xfrm flipH="1">
            <a:off x="803625" y="2356650"/>
            <a:ext cx="32886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API 6</a:t>
            </a:r>
            <a:endParaRPr/>
          </a:p>
        </p:txBody>
      </p:sp>
      <p:cxnSp>
        <p:nvCxnSpPr>
          <p:cNvPr id="289" name="Google Shape;289;p41"/>
          <p:cNvCxnSpPr/>
          <p:nvPr/>
        </p:nvCxnSpPr>
        <p:spPr>
          <a:xfrm>
            <a:off x="0" y="3910400"/>
            <a:ext cx="1561500" cy="0"/>
          </a:xfrm>
          <a:prstGeom prst="straightConnector1">
            <a:avLst/>
          </a:prstGeom>
          <a:noFill/>
          <a:ln w="9525" cap="flat" cmpd="sng">
            <a:solidFill>
              <a:schemeClr val="dk1"/>
            </a:solidFill>
            <a:prstDash val="solid"/>
            <a:round/>
            <a:headEnd type="none" w="med" len="med"/>
            <a:tailEnd type="none" w="med" len="med"/>
          </a:ln>
        </p:spPr>
      </p:cxnSp>
      <p:sp>
        <p:nvSpPr>
          <p:cNvPr id="290" name="Google Shape;290;p41"/>
          <p:cNvSpPr txBox="1">
            <a:spLocks noGrp="1"/>
          </p:cNvSpPr>
          <p:nvPr>
            <p:ph type="subTitle" idx="1"/>
          </p:nvPr>
        </p:nvSpPr>
        <p:spPr>
          <a:xfrm>
            <a:off x="80362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By: Kent</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296" name="Google Shape;296;p42"/>
          <p:cNvSpPr txBox="1">
            <a:spLocks noGrp="1"/>
          </p:cNvSpPr>
          <p:nvPr>
            <p:ph type="ctrTitle"/>
          </p:nvPr>
        </p:nvSpPr>
        <p:spPr>
          <a:xfrm>
            <a:off x="907200" y="1138325"/>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This vulnerability occurs when multiple objects/entities of the same class have a common attribute that is assigned across these objects.</a:t>
            </a:r>
            <a:endParaRPr sz="1500" b="0" dirty="0"/>
          </a:p>
          <a:p>
            <a:pPr marL="0" lvl="0" indent="0" algn="l" rtl="0">
              <a:spcBef>
                <a:spcPts val="0"/>
              </a:spcBef>
              <a:spcAft>
                <a:spcPts val="0"/>
              </a:spcAft>
              <a:buNone/>
            </a:pPr>
            <a:endParaRPr sz="1500" b="0" dirty="0"/>
          </a:p>
        </p:txBody>
      </p:sp>
      <p:sp>
        <p:nvSpPr>
          <p:cNvPr id="4" name="Google Shape;212;p30">
            <a:extLst>
              <a:ext uri="{FF2B5EF4-FFF2-40B4-BE49-F238E27FC236}">
                <a16:creationId xmlns:a16="http://schemas.microsoft.com/office/drawing/2014/main" id="{009B23EB-401D-40C4-AF3E-9513C0830FE3}"/>
              </a:ext>
            </a:extLst>
          </p:cNvPr>
          <p:cNvSpPr txBox="1">
            <a:spLocks/>
          </p:cNvSpPr>
          <p:nvPr/>
        </p:nvSpPr>
        <p:spPr>
          <a:xfrm>
            <a:off x="4572000" y="2664619"/>
            <a:ext cx="2693132" cy="946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user edit the request such that he/she can modify admin attribute of himself/herself</a:t>
            </a:r>
          </a:p>
        </p:txBody>
      </p:sp>
      <p:pic>
        <p:nvPicPr>
          <p:cNvPr id="2" name="Picture 1">
            <a:extLst>
              <a:ext uri="{FF2B5EF4-FFF2-40B4-BE49-F238E27FC236}">
                <a16:creationId xmlns:a16="http://schemas.microsoft.com/office/drawing/2014/main" id="{5340522B-3048-4CF0-AE84-E0AFD6F8F630}"/>
              </a:ext>
            </a:extLst>
          </p:cNvPr>
          <p:cNvPicPr>
            <a:picLocks noChangeAspect="1"/>
          </p:cNvPicPr>
          <p:nvPr/>
        </p:nvPicPr>
        <p:blipFill>
          <a:blip r:embed="rId3"/>
          <a:stretch>
            <a:fillRect/>
          </a:stretch>
        </p:blipFill>
        <p:spPr>
          <a:xfrm>
            <a:off x="1248938" y="2664619"/>
            <a:ext cx="2981325" cy="1028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3"/>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6" name="Google Shape;220;p31">
            <a:extLst>
              <a:ext uri="{FF2B5EF4-FFF2-40B4-BE49-F238E27FC236}">
                <a16:creationId xmlns:a16="http://schemas.microsoft.com/office/drawing/2014/main" id="{7EF82905-3E4B-40A3-A5EE-B48F0B8E08E8}"/>
              </a:ext>
            </a:extLst>
          </p:cNvPr>
          <p:cNvSpPr txBox="1">
            <a:spLocks/>
          </p:cNvSpPr>
          <p:nvPr/>
        </p:nvSpPr>
        <p:spPr>
          <a:xfrm>
            <a:off x="3223730" y="1487713"/>
            <a:ext cx="2696531"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Whitelist attributes that can edited </a:t>
            </a:r>
          </a:p>
        </p:txBody>
      </p:sp>
      <p:sp>
        <p:nvSpPr>
          <p:cNvPr id="7" name="Google Shape;220;p31">
            <a:extLst>
              <a:ext uri="{FF2B5EF4-FFF2-40B4-BE49-F238E27FC236}">
                <a16:creationId xmlns:a16="http://schemas.microsoft.com/office/drawing/2014/main" id="{6258F30E-A6D0-4C8B-9D5C-237E8D4024B7}"/>
              </a:ext>
            </a:extLst>
          </p:cNvPr>
          <p:cNvSpPr txBox="1">
            <a:spLocks/>
          </p:cNvSpPr>
          <p:nvPr/>
        </p:nvSpPr>
        <p:spPr>
          <a:xfrm>
            <a:off x="2923693" y="2646106"/>
            <a:ext cx="3296607"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Blacklist attributes that should not be edited</a:t>
            </a:r>
          </a:p>
          <a:p>
            <a:pPr lvl="0"/>
            <a:endParaRPr lang="en-US" sz="1200" b="0" dirty="0"/>
          </a:p>
        </p:txBody>
      </p:sp>
      <p:sp>
        <p:nvSpPr>
          <p:cNvPr id="8" name="Google Shape;220;p31">
            <a:extLst>
              <a:ext uri="{FF2B5EF4-FFF2-40B4-BE49-F238E27FC236}">
                <a16:creationId xmlns:a16="http://schemas.microsoft.com/office/drawing/2014/main" id="{49DC1EA5-D8F3-41CE-8D9B-7725F9EA77E9}"/>
              </a:ext>
            </a:extLst>
          </p:cNvPr>
          <p:cNvSpPr txBox="1">
            <a:spLocks/>
          </p:cNvSpPr>
          <p:nvPr/>
        </p:nvSpPr>
        <p:spPr>
          <a:xfrm>
            <a:off x="3780943" y="3804499"/>
            <a:ext cx="1582109"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Sanitize user input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ctrTitle"/>
          </p:nvPr>
        </p:nvSpPr>
        <p:spPr>
          <a:xfrm flipH="1">
            <a:off x="3508604" y="24531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Injection</a:t>
            </a:r>
            <a:endParaRPr/>
          </a:p>
        </p:txBody>
      </p:sp>
      <p:sp>
        <p:nvSpPr>
          <p:cNvPr id="310" name="Google Shape;310;p44"/>
          <p:cNvSpPr txBox="1">
            <a:spLocks noGrp="1"/>
          </p:cNvSpPr>
          <p:nvPr>
            <p:ph type="title" idx="2"/>
          </p:nvPr>
        </p:nvSpPr>
        <p:spPr>
          <a:xfrm flipH="1">
            <a:off x="5157400" y="1975575"/>
            <a:ext cx="3546900" cy="95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API 8</a:t>
            </a:r>
            <a:endParaRPr/>
          </a:p>
        </p:txBody>
      </p:sp>
      <p:cxnSp>
        <p:nvCxnSpPr>
          <p:cNvPr id="311" name="Google Shape;311;p4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312" name="Google Shape;312;p44"/>
          <p:cNvSpPr txBox="1">
            <a:spLocks noGrp="1"/>
          </p:cNvSpPr>
          <p:nvPr>
            <p:ph type="subTitle" idx="1"/>
          </p:nvPr>
        </p:nvSpPr>
        <p:spPr>
          <a:xfrm>
            <a:off x="4479404" y="4028406"/>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300"/>
              <a:t>By :  Kent</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58" name="Google Shape;158;p27"/>
          <p:cNvSpPr txBox="1">
            <a:spLocks noGrp="1"/>
          </p:cNvSpPr>
          <p:nvPr>
            <p:ph type="ctrTitle"/>
          </p:nvPr>
        </p:nvSpPr>
        <p:spPr>
          <a:xfrm>
            <a:off x="833400" y="853326"/>
            <a:ext cx="7477200" cy="114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0" dirty="0"/>
              <a:t>Cybernetic </a:t>
            </a:r>
            <a:endParaRPr sz="1500" b="0" dirty="0"/>
          </a:p>
          <a:p>
            <a:pPr marL="457200" lvl="0" indent="-323850" algn="l" rtl="0">
              <a:lnSpc>
                <a:spcPct val="115000"/>
              </a:lnSpc>
              <a:spcBef>
                <a:spcPts val="0"/>
              </a:spcBef>
              <a:spcAft>
                <a:spcPts val="0"/>
              </a:spcAft>
              <a:buSzPts val="1500"/>
              <a:buChar char="-"/>
            </a:pPr>
            <a:r>
              <a:rPr lang="en" sz="1500" b="0" dirty="0"/>
              <a:t>Web APIs used for e-commerce web application</a:t>
            </a:r>
            <a:endParaRPr sz="1500" b="0" dirty="0"/>
          </a:p>
          <a:p>
            <a:pPr marL="457200" lvl="0" indent="-323850" algn="l" rtl="0">
              <a:lnSpc>
                <a:spcPct val="115000"/>
              </a:lnSpc>
              <a:spcBef>
                <a:spcPts val="0"/>
              </a:spcBef>
              <a:spcAft>
                <a:spcPts val="0"/>
              </a:spcAft>
              <a:buSzPts val="1500"/>
              <a:buChar char="-"/>
            </a:pPr>
            <a:r>
              <a:rPr lang="en" sz="1500" b="0" dirty="0"/>
              <a:t>It is first implemented as insecure version and further improved as secure version</a:t>
            </a:r>
            <a:endParaRPr sz="1500" b="0" dirty="0"/>
          </a:p>
        </p:txBody>
      </p:sp>
      <p:graphicFrame>
        <p:nvGraphicFramePr>
          <p:cNvPr id="159" name="Google Shape;159;p27"/>
          <p:cNvGraphicFramePr/>
          <p:nvPr>
            <p:extLst>
              <p:ext uri="{D42A27DB-BD31-4B8C-83A1-F6EECF244321}">
                <p14:modId xmlns:p14="http://schemas.microsoft.com/office/powerpoint/2010/main" val="1867079246"/>
              </p:ext>
            </p:extLst>
          </p:nvPr>
        </p:nvGraphicFramePr>
        <p:xfrm>
          <a:off x="1127950" y="2088275"/>
          <a:ext cx="6888100" cy="2930620"/>
        </p:xfrm>
        <a:graphic>
          <a:graphicData uri="http://schemas.openxmlformats.org/drawingml/2006/table">
            <a:tbl>
              <a:tblPr>
                <a:noFill/>
                <a:tableStyleId>{FBA04047-1B5D-480C-A789-876A31A1A6A7}</a:tableStyleId>
              </a:tblPr>
              <a:tblGrid>
                <a:gridCol w="3444050">
                  <a:extLst>
                    <a:ext uri="{9D8B030D-6E8A-4147-A177-3AD203B41FA5}">
                      <a16:colId xmlns:a16="http://schemas.microsoft.com/office/drawing/2014/main" val="20000"/>
                    </a:ext>
                  </a:extLst>
                </a:gridCol>
                <a:gridCol w="3444050">
                  <a:extLst>
                    <a:ext uri="{9D8B030D-6E8A-4147-A177-3AD203B41FA5}">
                      <a16:colId xmlns:a16="http://schemas.microsoft.com/office/drawing/2014/main" val="20001"/>
                    </a:ext>
                  </a:extLst>
                </a:gridCol>
              </a:tblGrid>
              <a:tr h="400050">
                <a:tc>
                  <a:txBody>
                    <a:bodyPr/>
                    <a:lstStyle/>
                    <a:p>
                      <a:pPr marL="0" lvl="0" indent="0" algn="ctr" rtl="0">
                        <a:spcBef>
                          <a:spcPts val="0"/>
                        </a:spcBef>
                        <a:spcAft>
                          <a:spcPts val="0"/>
                        </a:spcAft>
                        <a:buNone/>
                      </a:pPr>
                      <a:r>
                        <a:rPr lang="en" sz="1200" b="1" dirty="0">
                          <a:solidFill>
                            <a:schemeClr val="dk1"/>
                          </a:solidFill>
                          <a:latin typeface="Exo 2"/>
                          <a:ea typeface="Exo 2"/>
                          <a:cs typeface="Exo 2"/>
                          <a:sym typeface="Exo 2"/>
                        </a:rPr>
                        <a:t>Insecure Version</a:t>
                      </a:r>
                      <a:endParaRPr sz="1200" b="1" dirty="0">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dk1"/>
                          </a:solidFill>
                          <a:latin typeface="Exo 2"/>
                          <a:ea typeface="Exo 2"/>
                          <a:cs typeface="Exo 2"/>
                          <a:sym typeface="Exo 2"/>
                        </a:rPr>
                        <a:t>Secure Version</a:t>
                      </a:r>
                      <a:endParaRPr sz="1200" b="1">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4850">
                <a:tc>
                  <a:txBody>
                    <a:bodyPr/>
                    <a:lstStyle/>
                    <a:p>
                      <a:pPr marL="0" lvl="0" indent="0" algn="ctr" rtl="0">
                        <a:spcBef>
                          <a:spcPts val="0"/>
                        </a:spcBef>
                        <a:spcAft>
                          <a:spcPts val="0"/>
                        </a:spcAft>
                        <a:buNone/>
                      </a:pPr>
                      <a:r>
                        <a:rPr lang="en" sz="1200" dirty="0">
                          <a:latin typeface="Exo 2"/>
                          <a:ea typeface="Exo 2"/>
                          <a:cs typeface="Exo 2"/>
                          <a:sym typeface="Exo 2"/>
                        </a:rPr>
                        <a:t>Insecure with </a:t>
                      </a:r>
                      <a:endParaRPr sz="1200" dirty="0">
                        <a:latin typeface="Exo 2"/>
                        <a:ea typeface="Exo 2"/>
                        <a:cs typeface="Exo 2"/>
                        <a:sym typeface="Exo 2"/>
                      </a:endParaRPr>
                    </a:p>
                    <a:p>
                      <a:pPr marL="0" lvl="0" indent="0" algn="ctr" rtl="0">
                        <a:spcBef>
                          <a:spcPts val="0"/>
                        </a:spcBef>
                        <a:spcAft>
                          <a:spcPts val="0"/>
                        </a:spcAft>
                        <a:buNone/>
                      </a:pPr>
                      <a:r>
                        <a:rPr lang="en" sz="1200" dirty="0">
                          <a:latin typeface="Exo 2"/>
                          <a:ea typeface="Exo 2"/>
                          <a:cs typeface="Exo 2"/>
                          <a:sym typeface="Exo 2"/>
                        </a:rPr>
                        <a:t>OWASP API Security Top 10 Vulnerability </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dirty="0">
                          <a:latin typeface="Exo 2"/>
                          <a:ea typeface="Exo 2"/>
                          <a:cs typeface="Exo 2"/>
                          <a:sym typeface="Exo 2"/>
                        </a:rPr>
                        <a:t>Secure with </a:t>
                      </a:r>
                      <a:endParaRPr sz="1200" dirty="0">
                        <a:latin typeface="Exo 2"/>
                        <a:ea typeface="Exo 2"/>
                        <a:cs typeface="Exo 2"/>
                        <a:sym typeface="Exo 2"/>
                      </a:endParaRPr>
                    </a:p>
                    <a:p>
                      <a:pPr marL="0" lvl="0" indent="0" algn="ctr" rtl="0">
                        <a:spcBef>
                          <a:spcPts val="0"/>
                        </a:spcBef>
                        <a:spcAft>
                          <a:spcPts val="0"/>
                        </a:spcAft>
                        <a:buNone/>
                      </a:pPr>
                      <a:r>
                        <a:rPr lang="en" sz="1200" dirty="0">
                          <a:latin typeface="Exo 2"/>
                          <a:ea typeface="Exo 2"/>
                          <a:cs typeface="Exo 2"/>
                          <a:sym typeface="Exo 2"/>
                        </a:rPr>
                        <a:t>Security Fixes Implemented</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08400">
                <a:tc>
                  <a:txBody>
                    <a:bodyPr/>
                    <a:lstStyle/>
                    <a:p>
                      <a:pPr marL="0" lvl="0" indent="0" algn="ctr" rtl="0">
                        <a:spcBef>
                          <a:spcPts val="0"/>
                        </a:spcBef>
                        <a:spcAft>
                          <a:spcPts val="0"/>
                        </a:spcAft>
                        <a:buNone/>
                      </a:pPr>
                      <a:r>
                        <a:rPr lang="en" sz="1200">
                          <a:latin typeface="Exo 2"/>
                          <a:ea typeface="Exo 2"/>
                          <a:cs typeface="Exo 2"/>
                          <a:sym typeface="Exo 2"/>
                        </a:rPr>
                        <a:t>No input validation</a:t>
                      </a:r>
                      <a:endParaRPr sz="120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latin typeface="Exo 2"/>
                          <a:ea typeface="Exo 2"/>
                          <a:cs typeface="Exo 2"/>
                          <a:sym typeface="Exo 2"/>
                        </a:rPr>
                        <a:t>(The Top 10 Proactive Control) </a:t>
                      </a:r>
                      <a:endParaRPr sz="1200">
                        <a:latin typeface="Exo 2"/>
                        <a:ea typeface="Exo 2"/>
                        <a:cs typeface="Exo 2"/>
                        <a:sym typeface="Exo 2"/>
                      </a:endParaRPr>
                    </a:p>
                    <a:p>
                      <a:pPr marL="0" lvl="0" indent="0" algn="ctr" rtl="0">
                        <a:spcBef>
                          <a:spcPts val="0"/>
                        </a:spcBef>
                        <a:spcAft>
                          <a:spcPts val="0"/>
                        </a:spcAft>
                        <a:buNone/>
                      </a:pPr>
                      <a:r>
                        <a:rPr lang="en" sz="1200">
                          <a:latin typeface="Exo 2"/>
                          <a:ea typeface="Exo 2"/>
                          <a:cs typeface="Exo 2"/>
                          <a:sym typeface="Exo 2"/>
                        </a:rPr>
                        <a:t>C5: All input validation </a:t>
                      </a:r>
                      <a:endParaRPr sz="120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2475">
                <a:tc>
                  <a:txBody>
                    <a:bodyPr/>
                    <a:lstStyle/>
                    <a:p>
                      <a:pPr marL="0" lvl="0" indent="0" algn="ctr" rtl="0">
                        <a:spcBef>
                          <a:spcPts val="0"/>
                        </a:spcBef>
                        <a:spcAft>
                          <a:spcPts val="0"/>
                        </a:spcAft>
                        <a:buNone/>
                      </a:pPr>
                      <a:r>
                        <a:rPr lang="en" sz="1200">
                          <a:latin typeface="Exo 2"/>
                          <a:ea typeface="Exo 2"/>
                          <a:cs typeface="Exo 2"/>
                          <a:sym typeface="Exo 2"/>
                        </a:rPr>
                        <a:t>Not All Errors and Exceptions Handled</a:t>
                      </a:r>
                      <a:endParaRPr sz="120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latin typeface="Exo 2"/>
                          <a:ea typeface="Exo 2"/>
                          <a:cs typeface="Exo 2"/>
                          <a:sym typeface="Exo 2"/>
                        </a:rPr>
                        <a:t>C10: Handle All Errors and Exceptions</a:t>
                      </a:r>
                      <a:endParaRPr sz="120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12475">
                <a:tc>
                  <a:txBody>
                    <a:bodyPr/>
                    <a:lstStyle/>
                    <a:p>
                      <a:pPr marL="0" lvl="0" indent="0" algn="ctr" rtl="0">
                        <a:spcBef>
                          <a:spcPts val="0"/>
                        </a:spcBef>
                        <a:spcAft>
                          <a:spcPts val="0"/>
                        </a:spcAft>
                        <a:buNone/>
                      </a:pPr>
                      <a:r>
                        <a:rPr lang="en" sz="1200" dirty="0">
                          <a:latin typeface="Exo 2"/>
                          <a:ea typeface="Exo 2"/>
                          <a:cs typeface="Exo 2"/>
                          <a:sym typeface="Exo 2"/>
                        </a:rPr>
                        <a:t>Security Frameworks and Libraries partially Leveraged.</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a:latin typeface="Exo 2"/>
                          <a:ea typeface="Exo 2"/>
                          <a:cs typeface="Exo 2"/>
                          <a:sym typeface="Exo 2"/>
                        </a:rPr>
                        <a:t>C2: Leverage Security Frameworks and Libraries</a:t>
                      </a:r>
                      <a:endParaRPr sz="120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12475">
                <a:tc>
                  <a:txBody>
                    <a:bodyPr/>
                    <a:lstStyle/>
                    <a:p>
                      <a:pPr marL="0" lvl="0" indent="0" algn="ctr" rtl="0">
                        <a:spcBef>
                          <a:spcPts val="0"/>
                        </a:spcBef>
                        <a:spcAft>
                          <a:spcPts val="0"/>
                        </a:spcAft>
                        <a:buNone/>
                      </a:pP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200" dirty="0">
                          <a:latin typeface="Exo 2"/>
                          <a:ea typeface="Exo 2"/>
                          <a:cs typeface="Exo 2"/>
                          <a:sym typeface="Exo 2"/>
                        </a:rPr>
                        <a:t>C3: Secure Database Access</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160" name="Google Shape;160;p27"/>
          <p:cNvPicPr preferRelativeResize="0"/>
          <p:nvPr/>
        </p:nvPicPr>
        <p:blipFill>
          <a:blip r:embed="rId3">
            <a:alphaModFix/>
          </a:blip>
          <a:stretch>
            <a:fillRect/>
          </a:stretch>
        </p:blipFill>
        <p:spPr>
          <a:xfrm>
            <a:off x="2924300" y="192125"/>
            <a:ext cx="661201" cy="661201"/>
          </a:xfrm>
          <a:prstGeom prst="rect">
            <a:avLst/>
          </a:prstGeom>
          <a:noFill/>
          <a:ln>
            <a:noFill/>
          </a:ln>
        </p:spPr>
      </p:pic>
      <p:sp>
        <p:nvSpPr>
          <p:cNvPr id="161" name="Google Shape;161;p27"/>
          <p:cNvSpPr/>
          <p:nvPr/>
        </p:nvSpPr>
        <p:spPr>
          <a:xfrm>
            <a:off x="5492024" y="2191798"/>
            <a:ext cx="204894" cy="21138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2026069" y="2191798"/>
            <a:ext cx="204894" cy="21138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318" name="Google Shape;318;p45"/>
          <p:cNvSpPr txBox="1">
            <a:spLocks noGrp="1"/>
          </p:cNvSpPr>
          <p:nvPr>
            <p:ph type="ctrTitle"/>
          </p:nvPr>
        </p:nvSpPr>
        <p:spPr>
          <a:xfrm>
            <a:off x="907200" y="1138325"/>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This vulnerability occurs when an attacker supplied malicious input to the API which is processed by the interpreter, resulting in a change of the execution of the API.</a:t>
            </a:r>
            <a:endParaRPr sz="1500" b="0" dirty="0"/>
          </a:p>
        </p:txBody>
      </p:sp>
      <p:sp>
        <p:nvSpPr>
          <p:cNvPr id="4" name="Google Shape;212;p30">
            <a:extLst>
              <a:ext uri="{FF2B5EF4-FFF2-40B4-BE49-F238E27FC236}">
                <a16:creationId xmlns:a16="http://schemas.microsoft.com/office/drawing/2014/main" id="{1EC85337-080E-40B4-843B-39899E859F18}"/>
              </a:ext>
            </a:extLst>
          </p:cNvPr>
          <p:cNvSpPr txBox="1">
            <a:spLocks/>
          </p:cNvSpPr>
          <p:nvPr/>
        </p:nvSpPr>
        <p:spPr>
          <a:xfrm>
            <a:off x="4700588" y="2728324"/>
            <a:ext cx="2693132" cy="11507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attacker enter input that contains SQL query into the username/password field to bypass login authentication  </a:t>
            </a:r>
          </a:p>
        </p:txBody>
      </p:sp>
      <p:pic>
        <p:nvPicPr>
          <p:cNvPr id="2" name="Picture 1">
            <a:extLst>
              <a:ext uri="{FF2B5EF4-FFF2-40B4-BE49-F238E27FC236}">
                <a16:creationId xmlns:a16="http://schemas.microsoft.com/office/drawing/2014/main" id="{897842FC-FED7-4647-A8AC-3184C77D5441}"/>
              </a:ext>
            </a:extLst>
          </p:cNvPr>
          <p:cNvPicPr>
            <a:picLocks noChangeAspect="1"/>
          </p:cNvPicPr>
          <p:nvPr/>
        </p:nvPicPr>
        <p:blipFill>
          <a:blip r:embed="rId3"/>
          <a:stretch>
            <a:fillRect/>
          </a:stretch>
        </p:blipFill>
        <p:spPr>
          <a:xfrm>
            <a:off x="1164375" y="2878628"/>
            <a:ext cx="3279038" cy="85012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4" name="Google Shape;220;p31">
            <a:extLst>
              <a:ext uri="{FF2B5EF4-FFF2-40B4-BE49-F238E27FC236}">
                <a16:creationId xmlns:a16="http://schemas.microsoft.com/office/drawing/2014/main" id="{1C5CBC24-DBF7-4B9A-BCAE-26D63CFDB90E}"/>
              </a:ext>
            </a:extLst>
          </p:cNvPr>
          <p:cNvSpPr txBox="1">
            <a:spLocks/>
          </p:cNvSpPr>
          <p:nvPr/>
        </p:nvSpPr>
        <p:spPr>
          <a:xfrm>
            <a:off x="3223728" y="1573438"/>
            <a:ext cx="2696531"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Use secure query functions</a:t>
            </a:r>
          </a:p>
        </p:txBody>
      </p:sp>
      <p:sp>
        <p:nvSpPr>
          <p:cNvPr id="5" name="Google Shape;220;p31">
            <a:extLst>
              <a:ext uri="{FF2B5EF4-FFF2-40B4-BE49-F238E27FC236}">
                <a16:creationId xmlns:a16="http://schemas.microsoft.com/office/drawing/2014/main" id="{F0A76293-BDB1-487E-8083-40D61B0B5DDD}"/>
              </a:ext>
            </a:extLst>
          </p:cNvPr>
          <p:cNvSpPr txBox="1">
            <a:spLocks/>
          </p:cNvSpPr>
          <p:nvPr/>
        </p:nvSpPr>
        <p:spPr>
          <a:xfrm>
            <a:off x="3444235" y="2896137"/>
            <a:ext cx="2255519"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Sanitize user inputs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ctrTitle"/>
          </p:nvPr>
        </p:nvSpPr>
        <p:spPr>
          <a:xfrm flipH="1">
            <a:off x="2909351" y="1051600"/>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Lack of Resources &amp; Rate Limiting</a:t>
            </a:r>
            <a:endParaRPr dirty="0"/>
          </a:p>
        </p:txBody>
      </p:sp>
      <p:sp>
        <p:nvSpPr>
          <p:cNvPr id="330" name="Google Shape;330;p47"/>
          <p:cNvSpPr txBox="1">
            <a:spLocks noGrp="1"/>
          </p:cNvSpPr>
          <p:nvPr>
            <p:ph type="title" idx="2"/>
          </p:nvPr>
        </p:nvSpPr>
        <p:spPr>
          <a:xfrm flipH="1">
            <a:off x="4784051" y="525200"/>
            <a:ext cx="33210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API 4</a:t>
            </a:r>
            <a:endParaRPr/>
          </a:p>
        </p:txBody>
      </p:sp>
      <p:cxnSp>
        <p:nvCxnSpPr>
          <p:cNvPr id="331" name="Google Shape;331;p47"/>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47"/>
          <p:cNvSpPr txBox="1">
            <a:spLocks noGrp="1"/>
          </p:cNvSpPr>
          <p:nvPr>
            <p:ph type="subTitle" idx="1"/>
          </p:nvPr>
        </p:nvSpPr>
        <p:spPr>
          <a:xfrm>
            <a:off x="3725343" y="288361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300"/>
              <a:t>By: William</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338" name="Google Shape;338;p48"/>
          <p:cNvSpPr txBox="1"/>
          <p:nvPr/>
        </p:nvSpPr>
        <p:spPr>
          <a:xfrm>
            <a:off x="185025" y="1073425"/>
            <a:ext cx="8538600" cy="3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39" name="Google Shape;339;p48"/>
          <p:cNvSpPr txBox="1">
            <a:spLocks noGrp="1"/>
          </p:cNvSpPr>
          <p:nvPr>
            <p:ph type="ctrTitle"/>
          </p:nvPr>
        </p:nvSpPr>
        <p:spPr>
          <a:xfrm>
            <a:off x="907200" y="981750"/>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The API is not protected against an excessive amount of API calls or payload sizes which can be use for Denial of Service (DoS) and authentication flaws such as brute force attacks.</a:t>
            </a:r>
            <a:endParaRPr sz="1500" b="0" dirty="0"/>
          </a:p>
        </p:txBody>
      </p:sp>
      <p:sp>
        <p:nvSpPr>
          <p:cNvPr id="5" name="Google Shape;212;p30">
            <a:extLst>
              <a:ext uri="{FF2B5EF4-FFF2-40B4-BE49-F238E27FC236}">
                <a16:creationId xmlns:a16="http://schemas.microsoft.com/office/drawing/2014/main" id="{0349DD47-E708-45D6-B61C-F92F1D7C1FD6}"/>
              </a:ext>
            </a:extLst>
          </p:cNvPr>
          <p:cNvSpPr txBox="1">
            <a:spLocks/>
          </p:cNvSpPr>
          <p:nvPr/>
        </p:nvSpPr>
        <p:spPr>
          <a:xfrm>
            <a:off x="5678639" y="2857375"/>
            <a:ext cx="2314575" cy="79354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attacker can brute force login system </a:t>
            </a:r>
          </a:p>
        </p:txBody>
      </p:sp>
      <p:pic>
        <p:nvPicPr>
          <p:cNvPr id="2" name="Picture 1">
            <a:extLst>
              <a:ext uri="{FF2B5EF4-FFF2-40B4-BE49-F238E27FC236}">
                <a16:creationId xmlns:a16="http://schemas.microsoft.com/office/drawing/2014/main" id="{F16877B9-AF6D-4495-82C9-60C9108C09EE}"/>
              </a:ext>
            </a:extLst>
          </p:cNvPr>
          <p:cNvPicPr>
            <a:picLocks noChangeAspect="1"/>
          </p:cNvPicPr>
          <p:nvPr/>
        </p:nvPicPr>
        <p:blipFill>
          <a:blip r:embed="rId3"/>
          <a:stretch>
            <a:fillRect/>
          </a:stretch>
        </p:blipFill>
        <p:spPr>
          <a:xfrm>
            <a:off x="420375" y="1835372"/>
            <a:ext cx="5022914" cy="31160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7" name="Google Shape;220;p31">
            <a:extLst>
              <a:ext uri="{FF2B5EF4-FFF2-40B4-BE49-F238E27FC236}">
                <a16:creationId xmlns:a16="http://schemas.microsoft.com/office/drawing/2014/main" id="{905AC649-4F0F-4617-B663-74EBEBC05950}"/>
              </a:ext>
            </a:extLst>
          </p:cNvPr>
          <p:cNvSpPr txBox="1">
            <a:spLocks/>
          </p:cNvSpPr>
          <p:nvPr/>
        </p:nvSpPr>
        <p:spPr>
          <a:xfrm>
            <a:off x="3223724" y="1754807"/>
            <a:ext cx="2696531"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Pagination</a:t>
            </a:r>
          </a:p>
        </p:txBody>
      </p:sp>
      <p:sp>
        <p:nvSpPr>
          <p:cNvPr id="8" name="Google Shape;220;p31">
            <a:extLst>
              <a:ext uri="{FF2B5EF4-FFF2-40B4-BE49-F238E27FC236}">
                <a16:creationId xmlns:a16="http://schemas.microsoft.com/office/drawing/2014/main" id="{05637F51-AAB0-4A74-9588-9B539D3255F3}"/>
              </a:ext>
            </a:extLst>
          </p:cNvPr>
          <p:cNvSpPr txBox="1">
            <a:spLocks/>
          </p:cNvSpPr>
          <p:nvPr/>
        </p:nvSpPr>
        <p:spPr>
          <a:xfrm>
            <a:off x="3444229" y="3003993"/>
            <a:ext cx="2255519"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Amazon API Gateway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ctrTitle"/>
          </p:nvPr>
        </p:nvSpPr>
        <p:spPr>
          <a:xfrm flipH="1">
            <a:off x="941878" y="1216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Insufficient Logging &amp;</a:t>
            </a:r>
            <a:endParaRPr dirty="0"/>
          </a:p>
          <a:p>
            <a:pPr marL="0" lvl="0" indent="0" algn="l" rtl="0">
              <a:spcBef>
                <a:spcPts val="0"/>
              </a:spcBef>
              <a:spcAft>
                <a:spcPts val="0"/>
              </a:spcAft>
              <a:buNone/>
            </a:pPr>
            <a:r>
              <a:rPr lang="en" dirty="0"/>
              <a:t>Monitoring</a:t>
            </a:r>
            <a:endParaRPr dirty="0"/>
          </a:p>
        </p:txBody>
      </p:sp>
      <p:sp>
        <p:nvSpPr>
          <p:cNvPr id="353" name="Google Shape;353;p50"/>
          <p:cNvSpPr txBox="1">
            <a:spLocks noGrp="1"/>
          </p:cNvSpPr>
          <p:nvPr>
            <p:ph type="title" idx="2"/>
          </p:nvPr>
        </p:nvSpPr>
        <p:spPr>
          <a:xfrm flipH="1">
            <a:off x="941878" y="664542"/>
            <a:ext cx="4049100" cy="91612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API 10</a:t>
            </a:r>
            <a:endParaRPr dirty="0"/>
          </a:p>
        </p:txBody>
      </p:sp>
      <p:cxnSp>
        <p:nvCxnSpPr>
          <p:cNvPr id="354" name="Google Shape;354;p50"/>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55" name="Google Shape;355;p50"/>
          <p:cNvSpPr txBox="1">
            <a:spLocks noGrp="1"/>
          </p:cNvSpPr>
          <p:nvPr>
            <p:ph type="subTitle" idx="1"/>
          </p:nvPr>
        </p:nvSpPr>
        <p:spPr>
          <a:xfrm>
            <a:off x="1180003" y="286141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By: William</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1"/>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361" name="Google Shape;361;p51"/>
          <p:cNvSpPr txBox="1">
            <a:spLocks noGrp="1"/>
          </p:cNvSpPr>
          <p:nvPr>
            <p:ph type="ctrTitle"/>
          </p:nvPr>
        </p:nvSpPr>
        <p:spPr>
          <a:xfrm>
            <a:off x="921550" y="1138325"/>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Insufficient logging and monitoring allows attacker to abuse systems without being noticed.</a:t>
            </a:r>
            <a:endParaRPr sz="1500" b="0" dirty="0"/>
          </a:p>
        </p:txBody>
      </p:sp>
      <p:sp>
        <p:nvSpPr>
          <p:cNvPr id="4" name="Google Shape;212;p30">
            <a:extLst>
              <a:ext uri="{FF2B5EF4-FFF2-40B4-BE49-F238E27FC236}">
                <a16:creationId xmlns:a16="http://schemas.microsoft.com/office/drawing/2014/main" id="{8332B7FD-1C60-429B-BD1C-82D3C2BAE740}"/>
              </a:ext>
            </a:extLst>
          </p:cNvPr>
          <p:cNvSpPr txBox="1">
            <a:spLocks/>
          </p:cNvSpPr>
          <p:nvPr/>
        </p:nvSpPr>
        <p:spPr>
          <a:xfrm>
            <a:off x="4572000" y="2571750"/>
            <a:ext cx="2850356" cy="109588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p>
          <a:p>
            <a:pPr algn="l"/>
            <a:r>
              <a:rPr lang="en-US" sz="1200" b="0" dirty="0"/>
              <a:t>Due to insufficient logging, the company is not able to assess what data was accessed by malicious actors.</a:t>
            </a:r>
          </a:p>
        </p:txBody>
      </p:sp>
      <p:pic>
        <p:nvPicPr>
          <p:cNvPr id="1026" name="Picture 2" descr="AlienVault USM platform - FireCompass">
            <a:extLst>
              <a:ext uri="{FF2B5EF4-FFF2-40B4-BE49-F238E27FC236}">
                <a16:creationId xmlns:a16="http://schemas.microsoft.com/office/drawing/2014/main" id="{5A0ECA41-9834-4AFA-84A7-B183F4D80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469" y="2409943"/>
            <a:ext cx="2509044" cy="15952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4" name="Google Shape;220;p31">
            <a:extLst>
              <a:ext uri="{FF2B5EF4-FFF2-40B4-BE49-F238E27FC236}">
                <a16:creationId xmlns:a16="http://schemas.microsoft.com/office/drawing/2014/main" id="{59404791-315A-4447-900F-484AF5C7F630}"/>
              </a:ext>
            </a:extLst>
          </p:cNvPr>
          <p:cNvSpPr txBox="1">
            <a:spLocks/>
          </p:cNvSpPr>
          <p:nvPr/>
        </p:nvSpPr>
        <p:spPr>
          <a:xfrm>
            <a:off x="3223734" y="2379399"/>
            <a:ext cx="2696531" cy="38470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AlienVault OSSIM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ctrTitle"/>
          </p:nvPr>
        </p:nvSpPr>
        <p:spPr>
          <a:xfrm flipH="1">
            <a:off x="803625" y="2805608"/>
            <a:ext cx="52638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Security Misconfiguration</a:t>
            </a:r>
            <a:endParaRPr sz="3400" dirty="0"/>
          </a:p>
        </p:txBody>
      </p:sp>
      <p:sp>
        <p:nvSpPr>
          <p:cNvPr id="373" name="Google Shape;373;p53"/>
          <p:cNvSpPr txBox="1">
            <a:spLocks noGrp="1"/>
          </p:cNvSpPr>
          <p:nvPr>
            <p:ph type="title" idx="2"/>
          </p:nvPr>
        </p:nvSpPr>
        <p:spPr>
          <a:xfrm flipH="1">
            <a:off x="803625" y="1932550"/>
            <a:ext cx="32886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API 7</a:t>
            </a:r>
            <a:endParaRPr dirty="0"/>
          </a:p>
        </p:txBody>
      </p:sp>
      <p:cxnSp>
        <p:nvCxnSpPr>
          <p:cNvPr id="374" name="Google Shape;374;p53"/>
          <p:cNvCxnSpPr/>
          <p:nvPr/>
        </p:nvCxnSpPr>
        <p:spPr>
          <a:xfrm>
            <a:off x="0" y="3910400"/>
            <a:ext cx="15615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53"/>
          <p:cNvSpPr txBox="1">
            <a:spLocks noGrp="1"/>
          </p:cNvSpPr>
          <p:nvPr>
            <p:ph type="subTitle" idx="1"/>
          </p:nvPr>
        </p:nvSpPr>
        <p:spPr>
          <a:xfrm>
            <a:off x="803625" y="3946266"/>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By: william </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4"/>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381" name="Google Shape;381;p54"/>
          <p:cNvSpPr txBox="1">
            <a:spLocks noGrp="1"/>
          </p:cNvSpPr>
          <p:nvPr>
            <p:ph type="ctrTitle"/>
          </p:nvPr>
        </p:nvSpPr>
        <p:spPr>
          <a:xfrm>
            <a:off x="2507082" y="2253337"/>
            <a:ext cx="4672069" cy="10399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Misconfigured systems allow attackers to gain unauthorized access or knowledge of the system.</a:t>
            </a:r>
            <a:endParaRPr sz="1500"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ctrTitle"/>
          </p:nvPr>
        </p:nvSpPr>
        <p:spPr>
          <a:xfrm>
            <a:off x="1964838" y="1273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Platform Used</a:t>
            </a:r>
            <a:endParaRPr/>
          </a:p>
        </p:txBody>
      </p:sp>
      <p:grpSp>
        <p:nvGrpSpPr>
          <p:cNvPr id="168" name="Google Shape;168;p28"/>
          <p:cNvGrpSpPr/>
          <p:nvPr/>
        </p:nvGrpSpPr>
        <p:grpSpPr>
          <a:xfrm>
            <a:off x="855150" y="777575"/>
            <a:ext cx="1109700" cy="1081200"/>
            <a:chOff x="1812550" y="777575"/>
            <a:chExt cx="1109700" cy="1081200"/>
          </a:xfrm>
        </p:grpSpPr>
        <p:sp>
          <p:nvSpPr>
            <p:cNvPr id="169" name="Google Shape;169;p28"/>
            <p:cNvSpPr/>
            <p:nvPr/>
          </p:nvSpPr>
          <p:spPr>
            <a:xfrm>
              <a:off x="1812550" y="777575"/>
              <a:ext cx="1109700" cy="108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28"/>
            <p:cNvGrpSpPr/>
            <p:nvPr/>
          </p:nvGrpSpPr>
          <p:grpSpPr>
            <a:xfrm>
              <a:off x="2015655" y="1006149"/>
              <a:ext cx="703506" cy="624057"/>
              <a:chOff x="-31817400" y="3910025"/>
              <a:chExt cx="301675" cy="294075"/>
            </a:xfrm>
          </p:grpSpPr>
          <p:sp>
            <p:nvSpPr>
              <p:cNvPr id="171" name="Google Shape;171;p2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174;p28"/>
          <p:cNvSpPr/>
          <p:nvPr/>
        </p:nvSpPr>
        <p:spPr>
          <a:xfrm>
            <a:off x="4015850" y="777575"/>
            <a:ext cx="1109700" cy="108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8"/>
          <p:cNvGrpSpPr/>
          <p:nvPr/>
        </p:nvGrpSpPr>
        <p:grpSpPr>
          <a:xfrm>
            <a:off x="855150" y="2995471"/>
            <a:ext cx="1109700" cy="1081200"/>
            <a:chOff x="6069450" y="2453175"/>
            <a:chExt cx="1109700" cy="1081200"/>
          </a:xfrm>
        </p:grpSpPr>
        <p:sp>
          <p:nvSpPr>
            <p:cNvPr id="176" name="Google Shape;176;p28"/>
            <p:cNvSpPr/>
            <p:nvPr/>
          </p:nvSpPr>
          <p:spPr>
            <a:xfrm>
              <a:off x="6069450" y="2453175"/>
              <a:ext cx="1109700" cy="108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6239125" y="2762115"/>
              <a:ext cx="770364" cy="518832"/>
            </a:xfrm>
            <a:prstGeom prst="cloud">
              <a:avLst/>
            </a:prstGeom>
            <a:solidFill>
              <a:srgbClr val="5F7D9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8"/>
          <p:cNvGrpSpPr/>
          <p:nvPr/>
        </p:nvGrpSpPr>
        <p:grpSpPr>
          <a:xfrm>
            <a:off x="4272612" y="1058778"/>
            <a:ext cx="596168" cy="518805"/>
            <a:chOff x="-45664625" y="2352225"/>
            <a:chExt cx="300125" cy="263875"/>
          </a:xfrm>
        </p:grpSpPr>
        <p:sp>
          <p:nvSpPr>
            <p:cNvPr id="179" name="Google Shape;179;p28"/>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8"/>
          <p:cNvGrpSpPr/>
          <p:nvPr/>
        </p:nvGrpSpPr>
        <p:grpSpPr>
          <a:xfrm>
            <a:off x="6943300" y="777575"/>
            <a:ext cx="1109700" cy="1081200"/>
            <a:chOff x="6199525" y="777575"/>
            <a:chExt cx="1109700" cy="1081200"/>
          </a:xfrm>
        </p:grpSpPr>
        <p:sp>
          <p:nvSpPr>
            <p:cNvPr id="187" name="Google Shape;187;p28"/>
            <p:cNvSpPr/>
            <p:nvPr/>
          </p:nvSpPr>
          <p:spPr>
            <a:xfrm>
              <a:off x="6199525" y="777575"/>
              <a:ext cx="1109700" cy="108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8"/>
            <p:cNvGrpSpPr/>
            <p:nvPr/>
          </p:nvGrpSpPr>
          <p:grpSpPr>
            <a:xfrm>
              <a:off x="6459056" y="1115981"/>
              <a:ext cx="590647" cy="404374"/>
              <a:chOff x="-27728850" y="2382950"/>
              <a:chExt cx="297750" cy="193000"/>
            </a:xfrm>
          </p:grpSpPr>
          <p:sp>
            <p:nvSpPr>
              <p:cNvPr id="189" name="Google Shape;189;p28"/>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 name="Google Shape;192;p28"/>
          <p:cNvSpPr txBox="1">
            <a:spLocks noGrp="1"/>
          </p:cNvSpPr>
          <p:nvPr>
            <p:ph type="ctrTitle"/>
          </p:nvPr>
        </p:nvSpPr>
        <p:spPr>
          <a:xfrm>
            <a:off x="3401380" y="4205063"/>
            <a:ext cx="2373500" cy="670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dirty="0">
                <a:solidFill>
                  <a:schemeClr val="bg1"/>
                </a:solidFill>
              </a:rPr>
              <a:t>DevSecOps</a:t>
            </a:r>
            <a:br>
              <a:rPr lang="en" sz="1500" dirty="0">
                <a:solidFill>
                  <a:schemeClr val="bg1"/>
                </a:solidFill>
              </a:rPr>
            </a:br>
            <a:r>
              <a:rPr lang="en" sz="1500" dirty="0">
                <a:solidFill>
                  <a:schemeClr val="bg1"/>
                </a:solidFill>
              </a:rPr>
              <a:t>  </a:t>
            </a:r>
            <a:r>
              <a:rPr lang="en" sz="1500" b="0" dirty="0">
                <a:solidFill>
                  <a:schemeClr val="bg1"/>
                </a:solidFill>
              </a:rPr>
              <a:t>Github</a:t>
            </a:r>
            <a:endParaRPr sz="1500" b="0" dirty="0">
              <a:solidFill>
                <a:schemeClr val="bg1"/>
              </a:solidFill>
            </a:endParaRPr>
          </a:p>
        </p:txBody>
      </p:sp>
      <p:sp>
        <p:nvSpPr>
          <p:cNvPr id="193" name="Google Shape;193;p28"/>
          <p:cNvSpPr txBox="1">
            <a:spLocks noGrp="1"/>
          </p:cNvSpPr>
          <p:nvPr>
            <p:ph type="ctrTitle"/>
          </p:nvPr>
        </p:nvSpPr>
        <p:spPr>
          <a:xfrm>
            <a:off x="134392" y="4185317"/>
            <a:ext cx="3126900" cy="670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dirty="0">
                <a:solidFill>
                  <a:schemeClr val="bg1"/>
                </a:solidFill>
              </a:rPr>
              <a:t>Cloud Service Provider</a:t>
            </a:r>
            <a:br>
              <a:rPr lang="en" sz="1500" dirty="0">
                <a:solidFill>
                  <a:schemeClr val="bg1"/>
                </a:solidFill>
              </a:rPr>
            </a:br>
            <a:r>
              <a:rPr lang="en" sz="1500" dirty="0">
                <a:solidFill>
                  <a:schemeClr val="bg1"/>
                </a:solidFill>
              </a:rPr>
              <a:t>  </a:t>
            </a:r>
            <a:r>
              <a:rPr lang="en" sz="1500" b="0" dirty="0">
                <a:solidFill>
                  <a:schemeClr val="bg1"/>
                </a:solidFill>
              </a:rPr>
              <a:t>Amazon web service (AWS)</a:t>
            </a:r>
            <a:endParaRPr sz="1500" b="0" dirty="0">
              <a:solidFill>
                <a:schemeClr val="bg1"/>
              </a:solidFill>
            </a:endParaRPr>
          </a:p>
        </p:txBody>
      </p:sp>
      <p:sp>
        <p:nvSpPr>
          <p:cNvPr id="194" name="Google Shape;194;p28"/>
          <p:cNvSpPr txBox="1">
            <a:spLocks noGrp="1"/>
          </p:cNvSpPr>
          <p:nvPr>
            <p:ph type="ctrTitle"/>
          </p:nvPr>
        </p:nvSpPr>
        <p:spPr>
          <a:xfrm>
            <a:off x="6530000" y="1858263"/>
            <a:ext cx="2544900" cy="946199"/>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dirty="0">
                <a:solidFill>
                  <a:schemeClr val="bg1"/>
                </a:solidFill>
              </a:rPr>
              <a:t>Security Testing tool      </a:t>
            </a:r>
            <a:br>
              <a:rPr lang="en" sz="1500" dirty="0">
                <a:solidFill>
                  <a:schemeClr val="bg1"/>
                </a:solidFill>
              </a:rPr>
            </a:br>
            <a:r>
              <a:rPr lang="en" sz="1500" dirty="0">
                <a:solidFill>
                  <a:schemeClr val="bg1"/>
                </a:solidFill>
              </a:rPr>
              <a:t>  </a:t>
            </a:r>
            <a:r>
              <a:rPr lang="en" sz="1500" b="0" dirty="0">
                <a:solidFill>
                  <a:schemeClr val="bg1"/>
                </a:solidFill>
              </a:rPr>
              <a:t>Bandit (SAST)</a:t>
            </a:r>
            <a:br>
              <a:rPr lang="en" sz="1500" b="0" dirty="0">
                <a:solidFill>
                  <a:schemeClr val="bg1"/>
                </a:solidFill>
              </a:rPr>
            </a:br>
            <a:r>
              <a:rPr lang="en" sz="1500" b="0" dirty="0">
                <a:solidFill>
                  <a:schemeClr val="bg1"/>
                </a:solidFill>
              </a:rPr>
              <a:t>  OWASP ZAP (DAST)</a:t>
            </a:r>
            <a:endParaRPr sz="1500" b="0" dirty="0">
              <a:solidFill>
                <a:schemeClr val="bg1"/>
              </a:solidFill>
            </a:endParaRPr>
          </a:p>
        </p:txBody>
      </p:sp>
      <p:sp>
        <p:nvSpPr>
          <p:cNvPr id="195" name="Google Shape;195;p28"/>
          <p:cNvSpPr txBox="1">
            <a:spLocks noGrp="1"/>
          </p:cNvSpPr>
          <p:nvPr>
            <p:ph type="ctrTitle"/>
          </p:nvPr>
        </p:nvSpPr>
        <p:spPr>
          <a:xfrm>
            <a:off x="319164" y="1971177"/>
            <a:ext cx="2757356" cy="90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dirty="0">
                <a:solidFill>
                  <a:schemeClr val="bg1"/>
                </a:solidFill>
              </a:rPr>
              <a:t>Development </a:t>
            </a:r>
            <a:r>
              <a:rPr lang="en" sz="1500" dirty="0">
                <a:solidFill>
                  <a:schemeClr val="bg1"/>
                </a:solidFill>
              </a:rPr>
              <a:t>Framework</a:t>
            </a:r>
            <a:br>
              <a:rPr lang="en" sz="1500" dirty="0">
                <a:solidFill>
                  <a:schemeClr val="bg1"/>
                </a:solidFill>
              </a:rPr>
            </a:br>
            <a:r>
              <a:rPr lang="en" sz="1500" dirty="0">
                <a:solidFill>
                  <a:schemeClr val="bg1"/>
                </a:solidFill>
              </a:rPr>
              <a:t>  </a:t>
            </a:r>
            <a:r>
              <a:rPr lang="en" sz="1500" b="0" dirty="0">
                <a:solidFill>
                  <a:schemeClr val="bg1"/>
                </a:solidFill>
              </a:rPr>
              <a:t>Flask</a:t>
            </a:r>
            <a:br>
              <a:rPr lang="en" sz="1500" b="0" dirty="0">
                <a:solidFill>
                  <a:schemeClr val="bg1"/>
                </a:solidFill>
              </a:rPr>
            </a:br>
            <a:r>
              <a:rPr lang="en" sz="1500" b="0" dirty="0">
                <a:solidFill>
                  <a:schemeClr val="bg1"/>
                </a:solidFill>
              </a:rPr>
              <a:t>  Flask-RESTX</a:t>
            </a:r>
            <a:endParaRPr sz="1500" b="0" dirty="0">
              <a:solidFill>
                <a:schemeClr val="bg1"/>
              </a:solidFill>
            </a:endParaRPr>
          </a:p>
        </p:txBody>
      </p:sp>
      <p:sp>
        <p:nvSpPr>
          <p:cNvPr id="197" name="Google Shape;197;p28"/>
          <p:cNvSpPr txBox="1">
            <a:spLocks noGrp="1"/>
          </p:cNvSpPr>
          <p:nvPr>
            <p:ph type="ctrTitle"/>
          </p:nvPr>
        </p:nvSpPr>
        <p:spPr>
          <a:xfrm>
            <a:off x="3401380" y="1858775"/>
            <a:ext cx="2478900" cy="1245154"/>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dirty="0">
                <a:solidFill>
                  <a:schemeClr val="bg1"/>
                </a:solidFill>
              </a:rPr>
              <a:t>Programming Language</a:t>
            </a:r>
            <a:br>
              <a:rPr lang="en" sz="1500" dirty="0">
                <a:solidFill>
                  <a:schemeClr val="bg1"/>
                </a:solidFill>
              </a:rPr>
            </a:br>
            <a:r>
              <a:rPr lang="en" sz="1500" dirty="0">
                <a:solidFill>
                  <a:schemeClr val="bg1"/>
                </a:solidFill>
              </a:rPr>
              <a:t>  </a:t>
            </a:r>
            <a:r>
              <a:rPr lang="en" sz="1500" b="0" dirty="0">
                <a:solidFill>
                  <a:schemeClr val="bg1"/>
                </a:solidFill>
              </a:rPr>
              <a:t>Python</a:t>
            </a:r>
            <a:br>
              <a:rPr lang="en" sz="1500" b="0" dirty="0">
                <a:solidFill>
                  <a:schemeClr val="bg1"/>
                </a:solidFill>
              </a:rPr>
            </a:br>
            <a:r>
              <a:rPr lang="en" sz="1500" dirty="0">
                <a:solidFill>
                  <a:schemeClr val="bg1"/>
                </a:solidFill>
              </a:rPr>
              <a:t>Database Used</a:t>
            </a:r>
            <a:br>
              <a:rPr lang="en" sz="1500" b="0" dirty="0">
                <a:solidFill>
                  <a:schemeClr val="bg1"/>
                </a:solidFill>
              </a:rPr>
            </a:br>
            <a:r>
              <a:rPr lang="en" sz="1500" b="0" dirty="0">
                <a:solidFill>
                  <a:schemeClr val="bg1"/>
                </a:solidFill>
              </a:rPr>
              <a:t>  </a:t>
            </a:r>
            <a:r>
              <a:rPr lang="en-US" sz="1500" b="0" dirty="0">
                <a:solidFill>
                  <a:schemeClr val="bg1"/>
                </a:solidFill>
              </a:rPr>
              <a:t>MySQL</a:t>
            </a:r>
            <a:endParaRPr sz="1500" b="0" dirty="0">
              <a:solidFill>
                <a:schemeClr val="bg1"/>
              </a:solidFill>
            </a:endParaRPr>
          </a:p>
        </p:txBody>
      </p:sp>
      <p:grpSp>
        <p:nvGrpSpPr>
          <p:cNvPr id="2" name="Group 1">
            <a:extLst>
              <a:ext uri="{FF2B5EF4-FFF2-40B4-BE49-F238E27FC236}">
                <a16:creationId xmlns:a16="http://schemas.microsoft.com/office/drawing/2014/main" id="{2E03F81A-9685-4A72-9507-D759AD3DC61B}"/>
              </a:ext>
            </a:extLst>
          </p:cNvPr>
          <p:cNvGrpSpPr/>
          <p:nvPr/>
        </p:nvGrpSpPr>
        <p:grpSpPr>
          <a:xfrm>
            <a:off x="4015076" y="3123863"/>
            <a:ext cx="1109700" cy="1081200"/>
            <a:chOff x="5650650" y="2867075"/>
            <a:chExt cx="1109700" cy="1081200"/>
          </a:xfrm>
        </p:grpSpPr>
        <p:sp>
          <p:nvSpPr>
            <p:cNvPr id="196" name="Google Shape;196;p28"/>
            <p:cNvSpPr/>
            <p:nvPr/>
          </p:nvSpPr>
          <p:spPr>
            <a:xfrm>
              <a:off x="5650650" y="2867075"/>
              <a:ext cx="1109700" cy="108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5907409" y="3102651"/>
              <a:ext cx="596185" cy="610039"/>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roup 34">
            <a:extLst>
              <a:ext uri="{FF2B5EF4-FFF2-40B4-BE49-F238E27FC236}">
                <a16:creationId xmlns:a16="http://schemas.microsoft.com/office/drawing/2014/main" id="{C65AF5F2-DC56-48BF-B987-B11FF4AF19C7}"/>
              </a:ext>
            </a:extLst>
          </p:cNvPr>
          <p:cNvGrpSpPr/>
          <p:nvPr/>
        </p:nvGrpSpPr>
        <p:grpSpPr>
          <a:xfrm>
            <a:off x="6943300" y="3123863"/>
            <a:ext cx="1109700" cy="1081200"/>
            <a:chOff x="5650650" y="2867075"/>
            <a:chExt cx="1109700" cy="1081200"/>
          </a:xfrm>
        </p:grpSpPr>
        <p:sp>
          <p:nvSpPr>
            <p:cNvPr id="36" name="Google Shape;196;p28">
              <a:extLst>
                <a:ext uri="{FF2B5EF4-FFF2-40B4-BE49-F238E27FC236}">
                  <a16:creationId xmlns:a16="http://schemas.microsoft.com/office/drawing/2014/main" id="{14F3133F-95B8-4FC6-B53A-7EEC4B64898C}"/>
                </a:ext>
              </a:extLst>
            </p:cNvPr>
            <p:cNvSpPr/>
            <p:nvPr/>
          </p:nvSpPr>
          <p:spPr>
            <a:xfrm>
              <a:off x="5650650" y="2867075"/>
              <a:ext cx="1109700" cy="108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p28">
              <a:extLst>
                <a:ext uri="{FF2B5EF4-FFF2-40B4-BE49-F238E27FC236}">
                  <a16:creationId xmlns:a16="http://schemas.microsoft.com/office/drawing/2014/main" id="{2F3BC7AB-8388-4F4B-8464-85D696D4221D}"/>
                </a:ext>
              </a:extLst>
            </p:cNvPr>
            <p:cNvSpPr/>
            <p:nvPr/>
          </p:nvSpPr>
          <p:spPr>
            <a:xfrm>
              <a:off x="5907409" y="3102651"/>
              <a:ext cx="596185" cy="610039"/>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192;p28">
            <a:extLst>
              <a:ext uri="{FF2B5EF4-FFF2-40B4-BE49-F238E27FC236}">
                <a16:creationId xmlns:a16="http://schemas.microsoft.com/office/drawing/2014/main" id="{18517BD9-8811-4FA1-B807-28326E8C32D6}"/>
              </a:ext>
            </a:extLst>
          </p:cNvPr>
          <p:cNvSpPr txBox="1">
            <a:spLocks/>
          </p:cNvSpPr>
          <p:nvPr/>
        </p:nvSpPr>
        <p:spPr>
          <a:xfrm>
            <a:off x="6530000" y="4205063"/>
            <a:ext cx="2183718"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lnSpc>
                <a:spcPct val="115000"/>
              </a:lnSpc>
            </a:pPr>
            <a:r>
              <a:rPr lang="en-US" sz="1500" dirty="0">
                <a:solidFill>
                  <a:schemeClr val="bg1"/>
                </a:solidFill>
              </a:rPr>
              <a:t>SIEM</a:t>
            </a:r>
          </a:p>
          <a:p>
            <a:pPr algn="l">
              <a:lnSpc>
                <a:spcPct val="115000"/>
              </a:lnSpc>
            </a:pPr>
            <a:r>
              <a:rPr lang="en-US" sz="1500" b="0" dirty="0">
                <a:solidFill>
                  <a:schemeClr val="bg1"/>
                </a:solidFill>
              </a:rPr>
              <a:t>  AlienVault OSSIM</a:t>
            </a:r>
          </a:p>
          <a:p>
            <a:pPr algn="l">
              <a:lnSpc>
                <a:spcPct val="115000"/>
              </a:lnSpc>
            </a:pPr>
            <a:endParaRPr lang="en-US" sz="15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Fixes</a:t>
            </a:r>
            <a:endParaRPr/>
          </a:p>
        </p:txBody>
      </p:sp>
      <p:sp>
        <p:nvSpPr>
          <p:cNvPr id="9" name="Google Shape;220;p31">
            <a:extLst>
              <a:ext uri="{FF2B5EF4-FFF2-40B4-BE49-F238E27FC236}">
                <a16:creationId xmlns:a16="http://schemas.microsoft.com/office/drawing/2014/main" id="{6F47B83A-348E-4D9E-8464-59ED83D83143}"/>
              </a:ext>
            </a:extLst>
          </p:cNvPr>
          <p:cNvSpPr txBox="1">
            <a:spLocks/>
          </p:cNvSpPr>
          <p:nvPr/>
        </p:nvSpPr>
        <p:spPr>
          <a:xfrm>
            <a:off x="698534" y="782980"/>
            <a:ext cx="2812735" cy="520964"/>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Usage of AWS Secret Manager of manager secrets </a:t>
            </a:r>
          </a:p>
        </p:txBody>
      </p:sp>
      <p:sp>
        <p:nvSpPr>
          <p:cNvPr id="10" name="Google Shape;220;p31">
            <a:extLst>
              <a:ext uri="{FF2B5EF4-FFF2-40B4-BE49-F238E27FC236}">
                <a16:creationId xmlns:a16="http://schemas.microsoft.com/office/drawing/2014/main" id="{3B71BFD1-88F3-4ADC-870F-0F0A367B37A3}"/>
              </a:ext>
            </a:extLst>
          </p:cNvPr>
          <p:cNvSpPr txBox="1">
            <a:spLocks/>
          </p:cNvSpPr>
          <p:nvPr/>
        </p:nvSpPr>
        <p:spPr>
          <a:xfrm>
            <a:off x="2758438" y="1448364"/>
            <a:ext cx="1813562" cy="520964"/>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Secure Random Generator</a:t>
            </a:r>
          </a:p>
        </p:txBody>
      </p:sp>
      <p:sp>
        <p:nvSpPr>
          <p:cNvPr id="13" name="Google Shape;220;p31">
            <a:extLst>
              <a:ext uri="{FF2B5EF4-FFF2-40B4-BE49-F238E27FC236}">
                <a16:creationId xmlns:a16="http://schemas.microsoft.com/office/drawing/2014/main" id="{029D4E36-48B2-4A73-B0EC-317D7B03139D}"/>
              </a:ext>
            </a:extLst>
          </p:cNvPr>
          <p:cNvSpPr txBox="1">
            <a:spLocks/>
          </p:cNvSpPr>
          <p:nvPr/>
        </p:nvSpPr>
        <p:spPr>
          <a:xfrm>
            <a:off x="3229924" y="2256209"/>
            <a:ext cx="3306607" cy="568766"/>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1200" b="0" dirty="0"/>
              <a:t>X-Frame-Options header set to "</a:t>
            </a:r>
            <a:r>
              <a:rPr lang="en-US" sz="1200" b="0" dirty="0" err="1"/>
              <a:t>Sameorigin</a:t>
            </a:r>
            <a:r>
              <a:rPr lang="en-US" sz="1200" b="0" dirty="0"/>
              <a:t>" to prevent clickjacking attacks</a:t>
            </a:r>
          </a:p>
        </p:txBody>
      </p:sp>
      <p:sp>
        <p:nvSpPr>
          <p:cNvPr id="14" name="Google Shape;220;p31">
            <a:extLst>
              <a:ext uri="{FF2B5EF4-FFF2-40B4-BE49-F238E27FC236}">
                <a16:creationId xmlns:a16="http://schemas.microsoft.com/office/drawing/2014/main" id="{16935768-EDEC-4529-9ABA-D9E6EDBE6D16}"/>
              </a:ext>
            </a:extLst>
          </p:cNvPr>
          <p:cNvSpPr txBox="1">
            <a:spLocks/>
          </p:cNvSpPr>
          <p:nvPr/>
        </p:nvSpPr>
        <p:spPr>
          <a:xfrm>
            <a:off x="4183139" y="3111856"/>
            <a:ext cx="3306607" cy="683331"/>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1200" b="0" dirty="0"/>
              <a:t>X-Content-Type-Options set to "</a:t>
            </a:r>
            <a:r>
              <a:rPr lang="en-US" sz="1200" b="0" dirty="0" err="1"/>
              <a:t>nosniff</a:t>
            </a:r>
            <a:r>
              <a:rPr lang="en-US" sz="1200" b="0" dirty="0"/>
              <a:t>" to protect against MIME sniffing vulnerabilities</a:t>
            </a:r>
          </a:p>
        </p:txBody>
      </p:sp>
      <p:sp>
        <p:nvSpPr>
          <p:cNvPr id="15" name="Google Shape;220;p31">
            <a:extLst>
              <a:ext uri="{FF2B5EF4-FFF2-40B4-BE49-F238E27FC236}">
                <a16:creationId xmlns:a16="http://schemas.microsoft.com/office/drawing/2014/main" id="{2A30970C-1F2B-48B2-A8FB-04C73BE6E587}"/>
              </a:ext>
            </a:extLst>
          </p:cNvPr>
          <p:cNvSpPr txBox="1">
            <a:spLocks/>
          </p:cNvSpPr>
          <p:nvPr/>
        </p:nvSpPr>
        <p:spPr>
          <a:xfrm>
            <a:off x="5436152" y="4082068"/>
            <a:ext cx="2636760" cy="36067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1200" b="0" dirty="0"/>
              <a:t>Use of Secure Hash Functions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6"/>
          <p:cNvSpPr txBox="1">
            <a:spLocks noGrp="1"/>
          </p:cNvSpPr>
          <p:nvPr>
            <p:ph type="ctrTitle"/>
          </p:nvPr>
        </p:nvSpPr>
        <p:spPr>
          <a:xfrm flipH="1">
            <a:off x="2162073" y="2193801"/>
            <a:ext cx="5195700" cy="157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 SAST &amp; DAST</a:t>
            </a:r>
            <a:endParaRPr sz="3000" dirty="0"/>
          </a:p>
        </p:txBody>
      </p:sp>
      <p:sp>
        <p:nvSpPr>
          <p:cNvPr id="393" name="Google Shape;393;p56"/>
          <p:cNvSpPr txBox="1">
            <a:spLocks noGrp="1"/>
          </p:cNvSpPr>
          <p:nvPr>
            <p:ph type="title" idx="2"/>
          </p:nvPr>
        </p:nvSpPr>
        <p:spPr>
          <a:xfrm flipH="1">
            <a:off x="2162074" y="1902276"/>
            <a:ext cx="45762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Testing</a:t>
            </a:r>
            <a:endParaRPr sz="6000" dirty="0"/>
          </a:p>
        </p:txBody>
      </p:sp>
      <p:cxnSp>
        <p:nvCxnSpPr>
          <p:cNvPr id="394" name="Google Shape;394;p5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7"/>
          <p:cNvSpPr txBox="1">
            <a:spLocks noGrp="1"/>
          </p:cNvSpPr>
          <p:nvPr>
            <p:ph type="ctrTitle"/>
          </p:nvPr>
        </p:nvSpPr>
        <p:spPr>
          <a:xfrm>
            <a:off x="1964851" y="3742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SAST </a:t>
            </a:r>
            <a:endParaRPr/>
          </a:p>
        </p:txBody>
      </p:sp>
      <p:sp>
        <p:nvSpPr>
          <p:cNvPr id="400" name="Google Shape;400;p57"/>
          <p:cNvSpPr txBox="1">
            <a:spLocks noGrp="1"/>
          </p:cNvSpPr>
          <p:nvPr>
            <p:ph type="ctrTitle"/>
          </p:nvPr>
        </p:nvSpPr>
        <p:spPr>
          <a:xfrm>
            <a:off x="907200" y="981750"/>
            <a:ext cx="7329600" cy="71751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b="0" dirty="0"/>
              <a:t>Bandit</a:t>
            </a:r>
            <a:endParaRPr sz="1500" b="0" dirty="0"/>
          </a:p>
          <a:p>
            <a:pPr marL="914400" lvl="1" indent="-323850" algn="l" rtl="0">
              <a:spcBef>
                <a:spcPts val="0"/>
              </a:spcBef>
              <a:spcAft>
                <a:spcPts val="0"/>
              </a:spcAft>
              <a:buSzPts val="1500"/>
              <a:buFont typeface="Exo 2"/>
              <a:buChar char="-"/>
            </a:pPr>
            <a:r>
              <a:rPr lang="en" sz="1500" dirty="0">
                <a:latin typeface="Exo 2"/>
                <a:ea typeface="Exo 2"/>
                <a:cs typeface="Exo 2"/>
                <a:sym typeface="Exo 2"/>
              </a:rPr>
              <a:t>Use of GitHub Actions to perform Bandit Testing</a:t>
            </a:r>
            <a:endParaRPr sz="1500" dirty="0">
              <a:latin typeface="Exo 2"/>
              <a:ea typeface="Exo 2"/>
              <a:cs typeface="Exo 2"/>
              <a:sym typeface="Exo 2"/>
            </a:endParaRPr>
          </a:p>
          <a:p>
            <a:pPr marL="0" lvl="0" indent="0" algn="l" rtl="0">
              <a:spcBef>
                <a:spcPts val="0"/>
              </a:spcBef>
              <a:spcAft>
                <a:spcPts val="0"/>
              </a:spcAft>
              <a:buNone/>
            </a:pPr>
            <a:endParaRPr sz="1500" dirty="0">
              <a:latin typeface="Exo 2"/>
              <a:ea typeface="Exo 2"/>
              <a:cs typeface="Exo 2"/>
              <a:sym typeface="Exo 2"/>
            </a:endParaRPr>
          </a:p>
        </p:txBody>
      </p:sp>
      <p:graphicFrame>
        <p:nvGraphicFramePr>
          <p:cNvPr id="5" name="Google Shape;159;p27">
            <a:extLst>
              <a:ext uri="{FF2B5EF4-FFF2-40B4-BE49-F238E27FC236}">
                <a16:creationId xmlns:a16="http://schemas.microsoft.com/office/drawing/2014/main" id="{355D1C2E-37EC-4476-BDD1-6D0D8B0F7D7B}"/>
              </a:ext>
            </a:extLst>
          </p:cNvPr>
          <p:cNvGraphicFramePr/>
          <p:nvPr>
            <p:extLst>
              <p:ext uri="{D42A27DB-BD31-4B8C-83A1-F6EECF244321}">
                <p14:modId xmlns:p14="http://schemas.microsoft.com/office/powerpoint/2010/main" val="3775351383"/>
              </p:ext>
            </p:extLst>
          </p:nvPr>
        </p:nvGraphicFramePr>
        <p:xfrm>
          <a:off x="1348700" y="1859370"/>
          <a:ext cx="6888100" cy="2518145"/>
        </p:xfrm>
        <a:graphic>
          <a:graphicData uri="http://schemas.openxmlformats.org/drawingml/2006/table">
            <a:tbl>
              <a:tblPr>
                <a:noFill/>
                <a:tableStyleId>{FBA04047-1B5D-480C-A789-876A31A1A6A7}</a:tableStyleId>
              </a:tblPr>
              <a:tblGrid>
                <a:gridCol w="3444050">
                  <a:extLst>
                    <a:ext uri="{9D8B030D-6E8A-4147-A177-3AD203B41FA5}">
                      <a16:colId xmlns:a16="http://schemas.microsoft.com/office/drawing/2014/main" val="20000"/>
                    </a:ext>
                  </a:extLst>
                </a:gridCol>
                <a:gridCol w="3444050">
                  <a:extLst>
                    <a:ext uri="{9D8B030D-6E8A-4147-A177-3AD203B41FA5}">
                      <a16:colId xmlns:a16="http://schemas.microsoft.com/office/drawing/2014/main" val="20001"/>
                    </a:ext>
                  </a:extLst>
                </a:gridCol>
              </a:tblGrid>
              <a:tr h="400050">
                <a:tc>
                  <a:txBody>
                    <a:bodyPr/>
                    <a:lstStyle/>
                    <a:p>
                      <a:pPr marL="0" lvl="0" indent="0" algn="ctr" rtl="0">
                        <a:spcBef>
                          <a:spcPts val="0"/>
                        </a:spcBef>
                        <a:spcAft>
                          <a:spcPts val="0"/>
                        </a:spcAft>
                        <a:buNone/>
                      </a:pPr>
                      <a:r>
                        <a:rPr lang="en" sz="1200" b="1" dirty="0">
                          <a:solidFill>
                            <a:schemeClr val="dk1"/>
                          </a:solidFill>
                          <a:latin typeface="Exo 2"/>
                          <a:ea typeface="Exo 2"/>
                          <a:cs typeface="Exo 2"/>
                          <a:sym typeface="Exo 2"/>
                        </a:rPr>
                        <a:t>Insecure Version</a:t>
                      </a:r>
                      <a:endParaRPr sz="1200" b="1" dirty="0">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dk1"/>
                          </a:solidFill>
                          <a:latin typeface="Exo 2"/>
                          <a:ea typeface="Exo 2"/>
                          <a:cs typeface="Exo 2"/>
                          <a:sym typeface="Exo 2"/>
                        </a:rPr>
                        <a:t>Secure Version</a:t>
                      </a:r>
                      <a:endParaRPr sz="1200" b="1">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94850">
                <a:tc>
                  <a:txBody>
                    <a:bodyPr/>
                    <a:lstStyle/>
                    <a:p>
                      <a:pPr marL="0" lvl="0" indent="0" algn="ctr" rtl="0">
                        <a:spcBef>
                          <a:spcPts val="0"/>
                        </a:spcBef>
                        <a:spcAft>
                          <a:spcPts val="0"/>
                        </a:spcAft>
                        <a:buNone/>
                      </a:pPr>
                      <a:r>
                        <a:rPr lang="en-US" sz="1200" dirty="0">
                          <a:latin typeface="Exo 2"/>
                          <a:ea typeface="Exo 2"/>
                          <a:cs typeface="Exo 2"/>
                          <a:sym typeface="Exo 2"/>
                        </a:rPr>
                        <a:t>Use of insecure MD2, MD4, MD5, or SHA1 hash function</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using </a:t>
                      </a:r>
                      <a:r>
                        <a:rPr lang="en-US" sz="1200" dirty="0" err="1">
                          <a:latin typeface="Exo 2"/>
                          <a:ea typeface="Exo 2"/>
                          <a:cs typeface="Exo 2"/>
                          <a:sym typeface="Exo 2"/>
                        </a:rPr>
                        <a:t>Bcrypt</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08400">
                <a:tc>
                  <a:txBody>
                    <a:bodyPr/>
                    <a:lstStyle/>
                    <a:p>
                      <a:pPr marL="0" lvl="0" indent="0" algn="ctr" rtl="0">
                        <a:spcBef>
                          <a:spcPts val="0"/>
                        </a:spcBef>
                        <a:spcAft>
                          <a:spcPts val="0"/>
                        </a:spcAft>
                        <a:buNone/>
                      </a:pPr>
                      <a:r>
                        <a:rPr lang="en-US" sz="1200" dirty="0">
                          <a:latin typeface="Exo 2"/>
                          <a:ea typeface="Exo 2"/>
                          <a:cs typeface="Exo 2"/>
                          <a:sym typeface="Exo 2"/>
                        </a:rPr>
                        <a:t>Standard pseudo-random generators are not suitable for security/cryptographic purposes.</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using Cryptographically Secure Pseudo-Random Number Generator</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2475">
                <a:tc>
                  <a:txBody>
                    <a:bodyPr/>
                    <a:lstStyle/>
                    <a:p>
                      <a:pPr marL="0" lvl="0" indent="0" algn="ctr" rtl="0">
                        <a:spcBef>
                          <a:spcPts val="0"/>
                        </a:spcBef>
                        <a:spcAft>
                          <a:spcPts val="0"/>
                        </a:spcAft>
                        <a:buNone/>
                      </a:pPr>
                      <a:r>
                        <a:rPr lang="en-US" sz="1200" dirty="0">
                          <a:latin typeface="Exo 2"/>
                          <a:ea typeface="Exo 2"/>
                          <a:cs typeface="Exo 2"/>
                          <a:sym typeface="Exo 2"/>
                        </a:rPr>
                        <a:t>Possible Hardcoded Password</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using AWS Secret Manager </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92660">
                <a:tc>
                  <a:txBody>
                    <a:bodyPr/>
                    <a:lstStyle/>
                    <a:p>
                      <a:pPr marL="0" lvl="0" indent="0" algn="ctr" rtl="0">
                        <a:spcBef>
                          <a:spcPts val="0"/>
                        </a:spcBef>
                        <a:spcAft>
                          <a:spcPts val="0"/>
                        </a:spcAft>
                        <a:buNone/>
                      </a:pPr>
                      <a:r>
                        <a:rPr lang="en-US" sz="1200" dirty="0">
                          <a:latin typeface="Exo 2"/>
                          <a:ea typeface="Exo 2"/>
                          <a:cs typeface="Exo 2"/>
                          <a:sym typeface="Exo 2"/>
                        </a:rPr>
                        <a:t>Possible SQL injection vector through string-based query construction.</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using SQLAlchemy Functions</a:t>
                      </a:r>
                    </a:p>
                    <a:p>
                      <a:pPr marL="0" lvl="0" indent="0" algn="ctr" rtl="0">
                        <a:spcBef>
                          <a:spcPts val="0"/>
                        </a:spcBef>
                        <a:spcAft>
                          <a:spcPts val="0"/>
                        </a:spcAft>
                        <a:buNone/>
                      </a:pPr>
                      <a:endParaRPr lang="en-US"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8"/>
          <p:cNvSpPr txBox="1">
            <a:spLocks noGrp="1"/>
          </p:cNvSpPr>
          <p:nvPr>
            <p:ph type="ctrTitle"/>
          </p:nvPr>
        </p:nvSpPr>
        <p:spPr>
          <a:xfrm>
            <a:off x="1964850" y="84640"/>
            <a:ext cx="5214300" cy="607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DAST </a:t>
            </a:r>
            <a:endParaRPr dirty="0"/>
          </a:p>
        </p:txBody>
      </p:sp>
      <p:sp>
        <p:nvSpPr>
          <p:cNvPr id="406" name="Google Shape;406;p58"/>
          <p:cNvSpPr txBox="1">
            <a:spLocks noGrp="1"/>
          </p:cNvSpPr>
          <p:nvPr>
            <p:ph type="ctrTitle"/>
          </p:nvPr>
        </p:nvSpPr>
        <p:spPr>
          <a:xfrm>
            <a:off x="907200" y="532170"/>
            <a:ext cx="7329600" cy="83114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b="0" dirty="0"/>
              <a:t>OWASP ZAP</a:t>
            </a:r>
            <a:endParaRPr sz="1500" b="0" dirty="0"/>
          </a:p>
          <a:p>
            <a:pPr marL="914400" lvl="1" indent="-323850" algn="l" rtl="0">
              <a:spcBef>
                <a:spcPts val="0"/>
              </a:spcBef>
              <a:spcAft>
                <a:spcPts val="0"/>
              </a:spcAft>
              <a:buSzPts val="1500"/>
              <a:buFont typeface="Exo 2"/>
              <a:buChar char="-"/>
            </a:pPr>
            <a:r>
              <a:rPr lang="en" sz="1500" dirty="0">
                <a:latin typeface="Exo 2"/>
                <a:ea typeface="Exo 2"/>
                <a:cs typeface="Exo 2"/>
                <a:sym typeface="Exo 2"/>
              </a:rPr>
              <a:t>Use of Postman JSON File which is then converted to OpenApi 3.0 (Json)</a:t>
            </a:r>
            <a:endParaRPr sz="1500" dirty="0">
              <a:latin typeface="Exo 2"/>
              <a:ea typeface="Exo 2"/>
              <a:cs typeface="Exo 2"/>
              <a:sym typeface="Exo 2"/>
            </a:endParaRPr>
          </a:p>
          <a:p>
            <a:pPr marL="914400" lvl="1" indent="-323850" algn="l" rtl="0">
              <a:spcBef>
                <a:spcPts val="0"/>
              </a:spcBef>
              <a:spcAft>
                <a:spcPts val="0"/>
              </a:spcAft>
              <a:buSzPts val="1500"/>
              <a:buFont typeface="Exo 2"/>
              <a:buChar char="-"/>
            </a:pPr>
            <a:r>
              <a:rPr lang="en" sz="1500" dirty="0">
                <a:latin typeface="Exo 2"/>
                <a:ea typeface="Exo 2"/>
                <a:cs typeface="Exo 2"/>
                <a:sym typeface="Exo 2"/>
              </a:rPr>
              <a:t>For OWASP Zap to do automatic </a:t>
            </a:r>
            <a:r>
              <a:rPr lang="en-US" sz="1500" dirty="0">
                <a:latin typeface="Exo 2"/>
                <a:ea typeface="Exo 2"/>
                <a:cs typeface="Exo 2"/>
                <a:sym typeface="Exo 2"/>
              </a:rPr>
              <a:t>s</a:t>
            </a:r>
            <a:r>
              <a:rPr lang="en" sz="1500" dirty="0">
                <a:latin typeface="Exo 2"/>
                <a:ea typeface="Exo 2"/>
                <a:cs typeface="Exo 2"/>
                <a:sym typeface="Exo 2"/>
              </a:rPr>
              <a:t>can</a:t>
            </a:r>
            <a:endParaRPr sz="1500" dirty="0">
              <a:latin typeface="Exo 2"/>
              <a:ea typeface="Exo 2"/>
              <a:cs typeface="Exo 2"/>
              <a:sym typeface="Exo 2"/>
            </a:endParaRPr>
          </a:p>
          <a:p>
            <a:pPr marL="914400" lvl="0" indent="0" algn="l" rtl="0">
              <a:spcBef>
                <a:spcPts val="0"/>
              </a:spcBef>
              <a:spcAft>
                <a:spcPts val="0"/>
              </a:spcAft>
              <a:buNone/>
            </a:pPr>
            <a:endParaRPr sz="1500" b="0" dirty="0"/>
          </a:p>
        </p:txBody>
      </p:sp>
      <p:graphicFrame>
        <p:nvGraphicFramePr>
          <p:cNvPr id="4" name="Google Shape;159;p27">
            <a:extLst>
              <a:ext uri="{FF2B5EF4-FFF2-40B4-BE49-F238E27FC236}">
                <a16:creationId xmlns:a16="http://schemas.microsoft.com/office/drawing/2014/main" id="{43D7D16F-5C56-40B7-89E9-281C38ED57F3}"/>
              </a:ext>
            </a:extLst>
          </p:cNvPr>
          <p:cNvGraphicFramePr/>
          <p:nvPr>
            <p:extLst>
              <p:ext uri="{D42A27DB-BD31-4B8C-83A1-F6EECF244321}">
                <p14:modId xmlns:p14="http://schemas.microsoft.com/office/powerpoint/2010/main" val="1237447824"/>
              </p:ext>
            </p:extLst>
          </p:nvPr>
        </p:nvGraphicFramePr>
        <p:xfrm>
          <a:off x="1287740" y="1363310"/>
          <a:ext cx="6888100" cy="3751500"/>
        </p:xfrm>
        <a:graphic>
          <a:graphicData uri="http://schemas.openxmlformats.org/drawingml/2006/table">
            <a:tbl>
              <a:tblPr>
                <a:noFill/>
                <a:tableStyleId>{FBA04047-1B5D-480C-A789-876A31A1A6A7}</a:tableStyleId>
              </a:tblPr>
              <a:tblGrid>
                <a:gridCol w="3444050">
                  <a:extLst>
                    <a:ext uri="{9D8B030D-6E8A-4147-A177-3AD203B41FA5}">
                      <a16:colId xmlns:a16="http://schemas.microsoft.com/office/drawing/2014/main" val="20000"/>
                    </a:ext>
                  </a:extLst>
                </a:gridCol>
                <a:gridCol w="3444050">
                  <a:extLst>
                    <a:ext uri="{9D8B030D-6E8A-4147-A177-3AD203B41FA5}">
                      <a16:colId xmlns:a16="http://schemas.microsoft.com/office/drawing/2014/main" val="20001"/>
                    </a:ext>
                  </a:extLst>
                </a:gridCol>
              </a:tblGrid>
              <a:tr h="400050">
                <a:tc>
                  <a:txBody>
                    <a:bodyPr/>
                    <a:lstStyle/>
                    <a:p>
                      <a:pPr marL="0" lvl="0" indent="0" algn="ctr" rtl="0">
                        <a:spcBef>
                          <a:spcPts val="0"/>
                        </a:spcBef>
                        <a:spcAft>
                          <a:spcPts val="0"/>
                        </a:spcAft>
                        <a:buNone/>
                      </a:pPr>
                      <a:r>
                        <a:rPr lang="en" sz="1200" b="1" dirty="0">
                          <a:solidFill>
                            <a:schemeClr val="dk1"/>
                          </a:solidFill>
                          <a:latin typeface="Exo 2"/>
                          <a:ea typeface="Exo 2"/>
                          <a:cs typeface="Exo 2"/>
                          <a:sym typeface="Exo 2"/>
                        </a:rPr>
                        <a:t>Insecure Version</a:t>
                      </a:r>
                      <a:endParaRPr sz="1200" b="1" dirty="0">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dirty="0">
                          <a:solidFill>
                            <a:schemeClr val="dk1"/>
                          </a:solidFill>
                          <a:latin typeface="Exo 2"/>
                          <a:ea typeface="Exo 2"/>
                          <a:cs typeface="Exo 2"/>
                          <a:sym typeface="Exo 2"/>
                        </a:rPr>
                        <a:t>Secure Version</a:t>
                      </a:r>
                      <a:endParaRPr sz="1200" b="1" dirty="0">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08400">
                <a:tc>
                  <a:txBody>
                    <a:bodyPr/>
                    <a:lstStyle/>
                    <a:p>
                      <a:pPr marL="0" lvl="0" indent="0" algn="ctr" rtl="0">
                        <a:spcBef>
                          <a:spcPts val="0"/>
                        </a:spcBef>
                        <a:spcAft>
                          <a:spcPts val="0"/>
                        </a:spcAft>
                        <a:buNone/>
                      </a:pPr>
                      <a:r>
                        <a:rPr lang="en-US" sz="1200" dirty="0">
                          <a:latin typeface="Exo 2"/>
                          <a:ea typeface="Exo 2"/>
                          <a:cs typeface="Exo 2"/>
                          <a:sym typeface="Exo 2"/>
                        </a:rPr>
                        <a:t>SQL Injection</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using SQLAlchemy Functions</a:t>
                      </a:r>
                    </a:p>
                  </a:txBody>
                  <a:tcPr marL="91425" marR="91425" marT="91425" marB="91425">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lgn="ctr">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2475">
                <a:tc>
                  <a:txBody>
                    <a:bodyPr/>
                    <a:lstStyle/>
                    <a:p>
                      <a:pPr marL="0" lvl="0" indent="0" algn="ctr" rtl="0">
                        <a:spcBef>
                          <a:spcPts val="0"/>
                        </a:spcBef>
                        <a:spcAft>
                          <a:spcPts val="0"/>
                        </a:spcAft>
                        <a:buNone/>
                      </a:pPr>
                      <a:r>
                        <a:rPr lang="en-US" sz="1200" dirty="0">
                          <a:latin typeface="Exo 2"/>
                          <a:ea typeface="Exo 2"/>
                          <a:cs typeface="Exo 2"/>
                          <a:sym typeface="Exo 2"/>
                        </a:rPr>
                        <a:t>Buffer Overflow</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turning off the debugger ( Not Considered as a vulnerability  )</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92660">
                <a:tc>
                  <a:txBody>
                    <a:bodyPr/>
                    <a:lstStyle/>
                    <a:p>
                      <a:pPr marL="0" lvl="0" indent="0" algn="ctr" rtl="0">
                        <a:spcBef>
                          <a:spcPts val="0"/>
                        </a:spcBef>
                        <a:spcAft>
                          <a:spcPts val="0"/>
                        </a:spcAft>
                        <a:buNone/>
                      </a:pPr>
                      <a:r>
                        <a:rPr lang="en-US" sz="1200" dirty="0">
                          <a:latin typeface="Exo 2"/>
                          <a:ea typeface="Exo 2"/>
                          <a:cs typeface="Exo 2"/>
                          <a:sym typeface="Exo 2"/>
                        </a:rPr>
                        <a:t>X-Frame-Options Header Not Set</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X-Frame-Options header set to "</a:t>
                      </a:r>
                      <a:r>
                        <a:rPr lang="en-US" sz="1200" dirty="0" err="1">
                          <a:latin typeface="Exo 2"/>
                          <a:ea typeface="Exo 2"/>
                          <a:cs typeface="Exo 2"/>
                          <a:sym typeface="Exo 2"/>
                        </a:rPr>
                        <a:t>Sameorigin</a:t>
                      </a:r>
                      <a:r>
                        <a:rPr lang="en-US" sz="1200" dirty="0">
                          <a:latin typeface="Exo 2"/>
                          <a:ea typeface="Exo 2"/>
                          <a:cs typeface="Exo 2"/>
                          <a:sym typeface="Exo 2"/>
                        </a:rPr>
                        <a:t>" to prevent clickjacking attacks</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92660">
                <a:tc>
                  <a:txBody>
                    <a:bodyPr/>
                    <a:lstStyle/>
                    <a:p>
                      <a:pPr marL="0" lvl="0" indent="0" algn="ctr" rtl="0">
                        <a:spcBef>
                          <a:spcPts val="0"/>
                        </a:spcBef>
                        <a:spcAft>
                          <a:spcPts val="0"/>
                        </a:spcAft>
                        <a:buNone/>
                      </a:pPr>
                      <a:r>
                        <a:rPr lang="en-US" sz="1200" dirty="0">
                          <a:latin typeface="Exo 2"/>
                          <a:ea typeface="Exo 2"/>
                          <a:cs typeface="Exo 2"/>
                          <a:sym typeface="Exo 2"/>
                        </a:rPr>
                        <a:t> X-Content-Type-Options Header Missing</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tc>
                  <a:txBody>
                    <a:bodyPr/>
                    <a:lstStyle/>
                    <a:p>
                      <a:pPr algn="ctr"/>
                      <a:r>
                        <a:rPr lang="en-US" sz="1200" b="0" dirty="0"/>
                        <a:t>X-Content-Type-Options set to "</a:t>
                      </a:r>
                      <a:r>
                        <a:rPr lang="en-US" sz="1200" b="0" dirty="0" err="1"/>
                        <a:t>nosniff</a:t>
                      </a:r>
                      <a:r>
                        <a:rPr lang="en-US" sz="1200" b="0" dirty="0"/>
                        <a:t>" to protect against MIME sniffing vulnerabilities</a:t>
                      </a:r>
                    </a:p>
                  </a:txBody>
                  <a:tcPr marL="91425" marR="91425" marT="91425" marB="91425">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2260135317"/>
                  </a:ext>
                </a:extLst>
              </a:tr>
              <a:tr h="492660">
                <a:tc>
                  <a:txBody>
                    <a:bodyPr/>
                    <a:lstStyle/>
                    <a:p>
                      <a:pPr marL="0" lvl="0" indent="0" algn="ctr" rtl="0">
                        <a:spcBef>
                          <a:spcPts val="0"/>
                        </a:spcBef>
                        <a:spcAft>
                          <a:spcPts val="0"/>
                        </a:spcAft>
                        <a:buNone/>
                      </a:pPr>
                      <a:r>
                        <a:rPr lang="en-US" sz="1200" dirty="0">
                          <a:latin typeface="Exo 2"/>
                          <a:ea typeface="Exo 2"/>
                          <a:cs typeface="Exo 2"/>
                          <a:sym typeface="Exo 2"/>
                        </a:rPr>
                        <a:t>Absence of Anti-CSRF Tokens</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turning off the debugger ( Not Considered as a vulnerability  )</a:t>
                      </a:r>
                    </a:p>
                  </a:txBody>
                  <a:tcPr marL="91425" marR="91425" marT="91425" marB="91425">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609284813"/>
                  </a:ext>
                </a:extLst>
              </a:tr>
              <a:tr h="492660">
                <a:tc>
                  <a:txBody>
                    <a:bodyPr/>
                    <a:lstStyle/>
                    <a:p>
                      <a:pPr marL="0" lvl="0" indent="0" algn="ctr" rtl="0">
                        <a:spcBef>
                          <a:spcPts val="0"/>
                        </a:spcBef>
                        <a:spcAft>
                          <a:spcPts val="0"/>
                        </a:spcAft>
                        <a:buNone/>
                      </a:pPr>
                      <a:r>
                        <a:rPr lang="en-US" sz="1200" dirty="0">
                          <a:latin typeface="Exo 2"/>
                          <a:ea typeface="Exo 2"/>
                          <a:cs typeface="Exo 2"/>
                          <a:sym typeface="Exo 2"/>
                        </a:rPr>
                        <a:t>Cross Site Scripting</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lgn="ctr">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using Marshmallow to ensure it’s treated as a string instead of script</a:t>
                      </a:r>
                      <a:endParaRPr sz="1200" dirty="0">
                        <a:latin typeface="Exo 2"/>
                        <a:ea typeface="Exo 2"/>
                        <a:cs typeface="Exo 2"/>
                        <a:sym typeface="Exo 2"/>
                      </a:endParaRPr>
                    </a:p>
                  </a:txBody>
                  <a:tcPr marL="91425" marR="91425" marT="91425" marB="91425">
                    <a:lnL w="9525" cap="flat" cmpd="sng" algn="ctr">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331484360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8"/>
          <p:cNvSpPr txBox="1">
            <a:spLocks noGrp="1"/>
          </p:cNvSpPr>
          <p:nvPr>
            <p:ph type="ctrTitle"/>
          </p:nvPr>
        </p:nvSpPr>
        <p:spPr>
          <a:xfrm>
            <a:off x="1964850" y="13798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DAST </a:t>
            </a:r>
            <a:endParaRPr dirty="0"/>
          </a:p>
        </p:txBody>
      </p:sp>
      <p:graphicFrame>
        <p:nvGraphicFramePr>
          <p:cNvPr id="5" name="Table 4">
            <a:extLst>
              <a:ext uri="{FF2B5EF4-FFF2-40B4-BE49-F238E27FC236}">
                <a16:creationId xmlns:a16="http://schemas.microsoft.com/office/drawing/2014/main" id="{A9E515F0-C6AE-468E-AD1D-AB092F71DFD1}"/>
              </a:ext>
            </a:extLst>
          </p:cNvPr>
          <p:cNvGraphicFramePr>
            <a:graphicFrameLocks noGrp="1"/>
          </p:cNvGraphicFramePr>
          <p:nvPr>
            <p:extLst>
              <p:ext uri="{D42A27DB-BD31-4B8C-83A1-F6EECF244321}">
                <p14:modId xmlns:p14="http://schemas.microsoft.com/office/powerpoint/2010/main" val="980926050"/>
              </p:ext>
            </p:extLst>
          </p:nvPr>
        </p:nvGraphicFramePr>
        <p:xfrm>
          <a:off x="1127950" y="1472565"/>
          <a:ext cx="6888100" cy="2408435"/>
        </p:xfrm>
        <a:graphic>
          <a:graphicData uri="http://schemas.openxmlformats.org/drawingml/2006/table">
            <a:tbl>
              <a:tblPr>
                <a:noFill/>
                <a:tableStyleId>{FBA04047-1B5D-480C-A789-876A31A1A6A7}</a:tableStyleId>
              </a:tblPr>
              <a:tblGrid>
                <a:gridCol w="3444050">
                  <a:extLst>
                    <a:ext uri="{9D8B030D-6E8A-4147-A177-3AD203B41FA5}">
                      <a16:colId xmlns:a16="http://schemas.microsoft.com/office/drawing/2014/main" val="2513659785"/>
                    </a:ext>
                  </a:extLst>
                </a:gridCol>
                <a:gridCol w="3444050">
                  <a:extLst>
                    <a:ext uri="{9D8B030D-6E8A-4147-A177-3AD203B41FA5}">
                      <a16:colId xmlns:a16="http://schemas.microsoft.com/office/drawing/2014/main" val="3336731690"/>
                    </a:ext>
                  </a:extLst>
                </a:gridCol>
              </a:tblGrid>
              <a:tr h="400050">
                <a:tc>
                  <a:txBody>
                    <a:bodyPr/>
                    <a:lstStyle/>
                    <a:p>
                      <a:pPr marL="0" lvl="0" indent="0" algn="ctr" rtl="0">
                        <a:spcBef>
                          <a:spcPts val="0"/>
                        </a:spcBef>
                        <a:spcAft>
                          <a:spcPts val="0"/>
                        </a:spcAft>
                        <a:buNone/>
                      </a:pPr>
                      <a:r>
                        <a:rPr lang="en" sz="1200" b="1" dirty="0">
                          <a:solidFill>
                            <a:schemeClr val="dk1"/>
                          </a:solidFill>
                          <a:latin typeface="Exo 2"/>
                          <a:ea typeface="Exo 2"/>
                          <a:cs typeface="Exo 2"/>
                          <a:sym typeface="Exo 2"/>
                        </a:rPr>
                        <a:t>Insecure Version</a:t>
                      </a:r>
                      <a:endParaRPr sz="1200" b="1" dirty="0">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b="1">
                          <a:solidFill>
                            <a:schemeClr val="dk1"/>
                          </a:solidFill>
                          <a:latin typeface="Exo 2"/>
                          <a:ea typeface="Exo 2"/>
                          <a:cs typeface="Exo 2"/>
                          <a:sym typeface="Exo 2"/>
                        </a:rPr>
                        <a:t>Secure Version</a:t>
                      </a:r>
                      <a:endParaRPr sz="1200" b="1">
                        <a:solidFill>
                          <a:schemeClr val="dk1"/>
                        </a:solidFill>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861639194"/>
                  </a:ext>
                </a:extLst>
              </a:tr>
              <a:tr h="494850">
                <a:tc>
                  <a:txBody>
                    <a:bodyPr/>
                    <a:lstStyle/>
                    <a:p>
                      <a:pPr marL="0" lvl="0" indent="0" algn="ctr" rtl="0">
                        <a:spcBef>
                          <a:spcPts val="0"/>
                        </a:spcBef>
                        <a:spcAft>
                          <a:spcPts val="0"/>
                        </a:spcAft>
                        <a:buNone/>
                      </a:pPr>
                      <a:r>
                        <a:rPr lang="en-US" sz="1200" dirty="0">
                          <a:latin typeface="Exo 2"/>
                          <a:ea typeface="Exo 2"/>
                          <a:cs typeface="Exo 2"/>
                          <a:sym typeface="Exo 2"/>
                        </a:rPr>
                        <a:t>Application Error Disclosure</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turning off the debugger</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880287730"/>
                  </a:ext>
                </a:extLst>
              </a:tr>
              <a:tr h="608400">
                <a:tc>
                  <a:txBody>
                    <a:bodyPr/>
                    <a:lstStyle/>
                    <a:p>
                      <a:pPr marL="0" lvl="0" indent="0" algn="ctr" rtl="0">
                        <a:spcBef>
                          <a:spcPts val="0"/>
                        </a:spcBef>
                        <a:spcAft>
                          <a:spcPts val="0"/>
                        </a:spcAft>
                        <a:buNone/>
                      </a:pPr>
                      <a:r>
                        <a:rPr lang="en-US" sz="1200" dirty="0">
                          <a:latin typeface="Exo 2"/>
                          <a:ea typeface="Exo 2"/>
                          <a:cs typeface="Exo 2"/>
                          <a:sym typeface="Exo 2"/>
                        </a:rPr>
                        <a:t>Information Disclosure - Sensitive Information in URL</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Not Considered as a vulnerability </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3386073260"/>
                  </a:ext>
                </a:extLst>
              </a:tr>
              <a:tr h="412475">
                <a:tc>
                  <a:txBody>
                    <a:bodyPr/>
                    <a:lstStyle/>
                    <a:p>
                      <a:pPr marL="0" lvl="0" indent="0" algn="ctr" rtl="0">
                        <a:spcBef>
                          <a:spcPts val="0"/>
                        </a:spcBef>
                        <a:spcAft>
                          <a:spcPts val="0"/>
                        </a:spcAft>
                        <a:buNone/>
                      </a:pPr>
                      <a:r>
                        <a:rPr lang="en-US" sz="1200" dirty="0">
                          <a:latin typeface="Exo 2"/>
                          <a:ea typeface="Exo 2"/>
                          <a:cs typeface="Exo 2"/>
                          <a:sym typeface="Exo 2"/>
                        </a:rPr>
                        <a:t>Timestamp Disclosure - Unix</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Remove timestamp</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3688983693"/>
                  </a:ext>
                </a:extLst>
              </a:tr>
              <a:tr h="492660">
                <a:tc>
                  <a:txBody>
                    <a:bodyPr/>
                    <a:lstStyle/>
                    <a:p>
                      <a:pPr marL="0" lvl="0" indent="0" algn="ctr" rtl="0">
                        <a:spcBef>
                          <a:spcPts val="0"/>
                        </a:spcBef>
                        <a:spcAft>
                          <a:spcPts val="0"/>
                        </a:spcAft>
                        <a:buNone/>
                      </a:pPr>
                      <a:r>
                        <a:rPr lang="en-US" sz="1200" dirty="0">
                          <a:latin typeface="Exo 2"/>
                          <a:ea typeface="Exo 2"/>
                          <a:cs typeface="Exo 2"/>
                          <a:sym typeface="Exo 2"/>
                        </a:rPr>
                        <a:t>Information Disclosure - Suspicious Comments</a:t>
                      </a:r>
                      <a:endParaRPr sz="1200" dirty="0">
                        <a:latin typeface="Exo 2"/>
                        <a:ea typeface="Exo 2"/>
                        <a:cs typeface="Exo 2"/>
                        <a:sym typeface="Exo 2"/>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200" dirty="0">
                          <a:latin typeface="Exo 2"/>
                          <a:ea typeface="Exo 2"/>
                          <a:cs typeface="Exo 2"/>
                          <a:sym typeface="Exo 2"/>
                        </a:rPr>
                        <a:t>Solved by turning off the debugger</a:t>
                      </a: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lgn="ctr">
                      <a:solidFill>
                        <a:schemeClr val="accent6"/>
                      </a:solidFill>
                      <a:prstDash val="solid"/>
                      <a:round/>
                      <a:headEnd type="none" w="sm" len="sm"/>
                      <a:tailEnd type="none" w="sm" len="sm"/>
                    </a:lnB>
                    <a:solidFill>
                      <a:srgbClr val="FFFFFF"/>
                    </a:solidFill>
                  </a:tcPr>
                </a:tc>
                <a:extLst>
                  <a:ext uri="{0D108BD9-81ED-4DB2-BD59-A6C34878D82A}">
                    <a16:rowId xmlns:a16="http://schemas.microsoft.com/office/drawing/2014/main" val="3315572079"/>
                  </a:ext>
                </a:extLst>
              </a:tr>
            </a:tbl>
          </a:graphicData>
        </a:graphic>
      </p:graphicFrame>
    </p:spTree>
    <p:extLst>
      <p:ext uri="{BB962C8B-B14F-4D97-AF65-F5344CB8AC3E}">
        <p14:creationId xmlns:p14="http://schemas.microsoft.com/office/powerpoint/2010/main" val="2435477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9"/>
          <p:cNvSpPr txBox="1">
            <a:spLocks noGrp="1"/>
          </p:cNvSpPr>
          <p:nvPr>
            <p:ph type="ctrTitle"/>
          </p:nvPr>
        </p:nvSpPr>
        <p:spPr>
          <a:xfrm flipH="1">
            <a:off x="1974150" y="1278875"/>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412" name="Google Shape;412;p59"/>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413" name="Google Shape;413;p59"/>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flipH="1">
            <a:off x="3204618" y="1037206"/>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Broken Object level Authorization </a:t>
            </a:r>
            <a:endParaRPr dirty="0"/>
          </a:p>
        </p:txBody>
      </p:sp>
      <p:sp>
        <p:nvSpPr>
          <p:cNvPr id="246" name="Google Shape;246;p35"/>
          <p:cNvSpPr txBox="1">
            <a:spLocks noGrp="1"/>
          </p:cNvSpPr>
          <p:nvPr>
            <p:ph type="title" idx="2"/>
          </p:nvPr>
        </p:nvSpPr>
        <p:spPr>
          <a:xfrm flipH="1">
            <a:off x="5421018" y="513956"/>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API 1 </a:t>
            </a:r>
            <a:endParaRPr dirty="0"/>
          </a:p>
        </p:txBody>
      </p:sp>
      <p:cxnSp>
        <p:nvCxnSpPr>
          <p:cNvPr id="247" name="Google Shape;247;p35"/>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248" name="Google Shape;248;p35"/>
          <p:cNvSpPr txBox="1">
            <a:spLocks noGrp="1"/>
          </p:cNvSpPr>
          <p:nvPr>
            <p:ph type="subTitle" idx="1"/>
          </p:nvPr>
        </p:nvSpPr>
        <p:spPr>
          <a:xfrm>
            <a:off x="4175418" y="27446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300"/>
              <a:t>By: Joel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254" name="Google Shape;254;p36"/>
          <p:cNvSpPr txBox="1">
            <a:spLocks noGrp="1"/>
          </p:cNvSpPr>
          <p:nvPr>
            <p:ph type="ctrTitle"/>
          </p:nvPr>
        </p:nvSpPr>
        <p:spPr>
          <a:xfrm>
            <a:off x="907200" y="745419"/>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APIs which are vulnerable to this can be exploited by manipulating the ID of an object that is sent within the request which may lead to unauthorized access to sensitive data.</a:t>
            </a:r>
            <a:endParaRPr sz="1500" b="0" dirty="0"/>
          </a:p>
        </p:txBody>
      </p:sp>
      <p:sp>
        <p:nvSpPr>
          <p:cNvPr id="4" name="Google Shape;212;p30">
            <a:extLst>
              <a:ext uri="{FF2B5EF4-FFF2-40B4-BE49-F238E27FC236}">
                <a16:creationId xmlns:a16="http://schemas.microsoft.com/office/drawing/2014/main" id="{046C8633-16AC-4701-9DE0-343AE419B4FB}"/>
              </a:ext>
            </a:extLst>
          </p:cNvPr>
          <p:cNvSpPr txBox="1">
            <a:spLocks/>
          </p:cNvSpPr>
          <p:nvPr/>
        </p:nvSpPr>
        <p:spPr>
          <a:xfrm>
            <a:off x="5450743" y="2571750"/>
            <a:ext cx="2021619" cy="9462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attacker can change the id to access other users object</a:t>
            </a:r>
          </a:p>
        </p:txBody>
      </p:sp>
      <p:pic>
        <p:nvPicPr>
          <p:cNvPr id="2" name="Picture 1">
            <a:extLst>
              <a:ext uri="{FF2B5EF4-FFF2-40B4-BE49-F238E27FC236}">
                <a16:creationId xmlns:a16="http://schemas.microsoft.com/office/drawing/2014/main" id="{9A5CF46D-8E67-4FE5-9780-078E58DFC1C4}"/>
              </a:ext>
            </a:extLst>
          </p:cNvPr>
          <p:cNvPicPr>
            <a:picLocks noChangeAspect="1"/>
          </p:cNvPicPr>
          <p:nvPr/>
        </p:nvPicPr>
        <p:blipFill>
          <a:blip r:embed="rId3"/>
          <a:stretch>
            <a:fillRect/>
          </a:stretch>
        </p:blipFill>
        <p:spPr>
          <a:xfrm>
            <a:off x="919050" y="2492400"/>
            <a:ext cx="3981450" cy="1104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4" name="Google Shape;220;p31">
            <a:extLst>
              <a:ext uri="{FF2B5EF4-FFF2-40B4-BE49-F238E27FC236}">
                <a16:creationId xmlns:a16="http://schemas.microsoft.com/office/drawing/2014/main" id="{6505DF3B-17B8-4115-8F65-5AC30A913C6E}"/>
              </a:ext>
            </a:extLst>
          </p:cNvPr>
          <p:cNvSpPr txBox="1">
            <a:spLocks/>
          </p:cNvSpPr>
          <p:nvPr/>
        </p:nvSpPr>
        <p:spPr>
          <a:xfrm>
            <a:off x="2629875" y="2293275"/>
            <a:ext cx="3884249" cy="55695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lgn="l"/>
            <a:r>
              <a:rPr lang="en-US" sz="1200" b="0" dirty="0"/>
              <a:t>JWT Token Authorization with Object’s Foreign Key : </a:t>
            </a:r>
          </a:p>
          <a:p>
            <a:pPr lvl="0" algn="l"/>
            <a:r>
              <a:rPr lang="en-US" sz="1200" b="0" dirty="0"/>
              <a:t>User ID references User(</a:t>
            </a:r>
            <a:r>
              <a:rPr lang="en-US" sz="1200" b="0" dirty="0" err="1"/>
              <a:t>User_ID</a:t>
            </a:r>
            <a:r>
              <a:rPr lang="en-US" sz="1200" b="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ctrTitle"/>
          </p:nvPr>
        </p:nvSpPr>
        <p:spPr>
          <a:xfrm flipH="1">
            <a:off x="440699" y="1353450"/>
            <a:ext cx="69960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Broken User Authentication </a:t>
            </a:r>
            <a:endParaRPr/>
          </a:p>
        </p:txBody>
      </p:sp>
      <p:sp>
        <p:nvSpPr>
          <p:cNvPr id="266" name="Google Shape;266;p38"/>
          <p:cNvSpPr txBox="1">
            <a:spLocks noGrp="1"/>
          </p:cNvSpPr>
          <p:nvPr>
            <p:ph type="title" idx="2"/>
          </p:nvPr>
        </p:nvSpPr>
        <p:spPr>
          <a:xfrm flipH="1">
            <a:off x="440700" y="1134750"/>
            <a:ext cx="3213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API 2</a:t>
            </a:r>
            <a:endParaRPr/>
          </a:p>
        </p:txBody>
      </p:sp>
      <p:cxnSp>
        <p:nvCxnSpPr>
          <p:cNvPr id="267" name="Google Shape;267;p38"/>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268" name="Google Shape;268;p38"/>
          <p:cNvSpPr txBox="1">
            <a:spLocks noGrp="1"/>
          </p:cNvSpPr>
          <p:nvPr>
            <p:ph type="subTitle" idx="1"/>
          </p:nvPr>
        </p:nvSpPr>
        <p:spPr>
          <a:xfrm>
            <a:off x="527553" y="281293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By: Joel</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Vulnerability </a:t>
            </a:r>
            <a:endParaRPr/>
          </a:p>
        </p:txBody>
      </p:sp>
      <p:sp>
        <p:nvSpPr>
          <p:cNvPr id="274" name="Google Shape;274;p39"/>
          <p:cNvSpPr txBox="1">
            <a:spLocks noGrp="1"/>
          </p:cNvSpPr>
          <p:nvPr>
            <p:ph type="ctrTitle"/>
          </p:nvPr>
        </p:nvSpPr>
        <p:spPr>
          <a:xfrm>
            <a:off x="907200" y="981750"/>
            <a:ext cx="7329600" cy="31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0" dirty="0"/>
              <a:t>This vulnerability is when authentication is not implemented properly which can be used by an attacker to compromise authentication tokens or assume the identity of another user.</a:t>
            </a:r>
            <a:endParaRPr sz="1500" b="0" dirty="0"/>
          </a:p>
        </p:txBody>
      </p:sp>
      <p:sp>
        <p:nvSpPr>
          <p:cNvPr id="4" name="Google Shape;212;p30">
            <a:extLst>
              <a:ext uri="{FF2B5EF4-FFF2-40B4-BE49-F238E27FC236}">
                <a16:creationId xmlns:a16="http://schemas.microsoft.com/office/drawing/2014/main" id="{FE179A0A-F8FC-4DEA-9442-8822FEDB9D21}"/>
              </a:ext>
            </a:extLst>
          </p:cNvPr>
          <p:cNvSpPr txBox="1">
            <a:spLocks/>
          </p:cNvSpPr>
          <p:nvPr/>
        </p:nvSpPr>
        <p:spPr>
          <a:xfrm>
            <a:off x="4572000" y="2664619"/>
            <a:ext cx="2693132" cy="77152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n-US" sz="1200" b="0" dirty="0"/>
              <a:t>Scenario : </a:t>
            </a:r>
            <a:br>
              <a:rPr lang="en-US" sz="1200" b="0" dirty="0"/>
            </a:br>
            <a:r>
              <a:rPr lang="en-US" sz="1200" b="0" dirty="0"/>
              <a:t>The attacker can impersonate another user by changing user ID </a:t>
            </a:r>
          </a:p>
        </p:txBody>
      </p:sp>
      <p:pic>
        <p:nvPicPr>
          <p:cNvPr id="2" name="Picture 1">
            <a:extLst>
              <a:ext uri="{FF2B5EF4-FFF2-40B4-BE49-F238E27FC236}">
                <a16:creationId xmlns:a16="http://schemas.microsoft.com/office/drawing/2014/main" id="{DE56643B-DCDF-4164-87CD-28A439707ABC}"/>
              </a:ext>
            </a:extLst>
          </p:cNvPr>
          <p:cNvPicPr>
            <a:picLocks noChangeAspect="1"/>
          </p:cNvPicPr>
          <p:nvPr/>
        </p:nvPicPr>
        <p:blipFill>
          <a:blip r:embed="rId3"/>
          <a:stretch>
            <a:fillRect/>
          </a:stretch>
        </p:blipFill>
        <p:spPr>
          <a:xfrm>
            <a:off x="1964851" y="2540793"/>
            <a:ext cx="2352675" cy="10191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ctrTitle"/>
          </p:nvPr>
        </p:nvSpPr>
        <p:spPr>
          <a:xfrm>
            <a:off x="1964851" y="19212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Fixes</a:t>
            </a:r>
            <a:endParaRPr/>
          </a:p>
        </p:txBody>
      </p:sp>
      <p:sp>
        <p:nvSpPr>
          <p:cNvPr id="6" name="Google Shape;220;p31">
            <a:extLst>
              <a:ext uri="{FF2B5EF4-FFF2-40B4-BE49-F238E27FC236}">
                <a16:creationId xmlns:a16="http://schemas.microsoft.com/office/drawing/2014/main" id="{E784A384-6E97-424F-B384-C6490A6C3332}"/>
              </a:ext>
            </a:extLst>
          </p:cNvPr>
          <p:cNvSpPr txBox="1">
            <a:spLocks/>
          </p:cNvSpPr>
          <p:nvPr/>
        </p:nvSpPr>
        <p:spPr>
          <a:xfrm>
            <a:off x="3573206" y="1208356"/>
            <a:ext cx="1997588" cy="395144"/>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JWT Token Authentication</a:t>
            </a:r>
          </a:p>
        </p:txBody>
      </p:sp>
      <p:sp>
        <p:nvSpPr>
          <p:cNvPr id="7" name="Google Shape;220;p31">
            <a:extLst>
              <a:ext uri="{FF2B5EF4-FFF2-40B4-BE49-F238E27FC236}">
                <a16:creationId xmlns:a16="http://schemas.microsoft.com/office/drawing/2014/main" id="{09186DED-C9A4-480E-9097-A7AB50770BED}"/>
              </a:ext>
            </a:extLst>
          </p:cNvPr>
          <p:cNvSpPr txBox="1">
            <a:spLocks/>
          </p:cNvSpPr>
          <p:nvPr/>
        </p:nvSpPr>
        <p:spPr>
          <a:xfrm>
            <a:off x="3573206" y="2380034"/>
            <a:ext cx="1997588" cy="395144"/>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Email Verification</a:t>
            </a:r>
          </a:p>
        </p:txBody>
      </p:sp>
      <p:sp>
        <p:nvSpPr>
          <p:cNvPr id="8" name="Google Shape;220;p31">
            <a:extLst>
              <a:ext uri="{FF2B5EF4-FFF2-40B4-BE49-F238E27FC236}">
                <a16:creationId xmlns:a16="http://schemas.microsoft.com/office/drawing/2014/main" id="{8493B04A-61E6-4AC5-8778-0AED5C011312}"/>
              </a:ext>
            </a:extLst>
          </p:cNvPr>
          <p:cNvSpPr txBox="1">
            <a:spLocks/>
          </p:cNvSpPr>
          <p:nvPr/>
        </p:nvSpPr>
        <p:spPr>
          <a:xfrm>
            <a:off x="3573206" y="3551712"/>
            <a:ext cx="1997588" cy="564989"/>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lvl="0"/>
            <a:r>
              <a:rPr lang="en-US" sz="1200" b="0" dirty="0"/>
              <a:t>Optional Multi Factor Authentication</a:t>
            </a: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1018</Words>
  <Application>Microsoft Office PowerPoint</Application>
  <PresentationFormat>On-screen Show (16:9)</PresentationFormat>
  <Paragraphs>164</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Exo 2</vt:lpstr>
      <vt:lpstr>Roboto Condensed Light</vt:lpstr>
      <vt:lpstr>Fira Sans Extra Condensed Medium</vt:lpstr>
      <vt:lpstr>Arial</vt:lpstr>
      <vt:lpstr>Roboto Condensed</vt:lpstr>
      <vt:lpstr>Squada One</vt:lpstr>
      <vt:lpstr>Tech Newsletter by Slidesgo</vt:lpstr>
      <vt:lpstr>Application Security Project Cybernetic  </vt:lpstr>
      <vt:lpstr>Introduction</vt:lpstr>
      <vt:lpstr>Platform Used</vt:lpstr>
      <vt:lpstr>Broken Object level Authorization </vt:lpstr>
      <vt:lpstr>Vulnerability </vt:lpstr>
      <vt:lpstr>Fixes</vt:lpstr>
      <vt:lpstr>Broken User Authentication </vt:lpstr>
      <vt:lpstr>Vulnerability </vt:lpstr>
      <vt:lpstr>Fixes</vt:lpstr>
      <vt:lpstr>Excessive Data Exposure</vt:lpstr>
      <vt:lpstr>Vulnerability </vt:lpstr>
      <vt:lpstr>Fixes</vt:lpstr>
      <vt:lpstr>Broken Function Level Authorization</vt:lpstr>
      <vt:lpstr>Vulnerability </vt:lpstr>
      <vt:lpstr>Fixes</vt:lpstr>
      <vt:lpstr>Mass Assignment</vt:lpstr>
      <vt:lpstr>Vulnerability </vt:lpstr>
      <vt:lpstr>Fixes</vt:lpstr>
      <vt:lpstr>Injection</vt:lpstr>
      <vt:lpstr>Vulnerability </vt:lpstr>
      <vt:lpstr>Fixes</vt:lpstr>
      <vt:lpstr>Lack of Resources &amp; Rate Limiting</vt:lpstr>
      <vt:lpstr>Vulnerability </vt:lpstr>
      <vt:lpstr>Fixes</vt:lpstr>
      <vt:lpstr>Insufficient Logging &amp; Monitoring</vt:lpstr>
      <vt:lpstr>Vulnerability </vt:lpstr>
      <vt:lpstr>Fixes</vt:lpstr>
      <vt:lpstr>Security Misconfiguration</vt:lpstr>
      <vt:lpstr>Vulnerability </vt:lpstr>
      <vt:lpstr>Fixes</vt:lpstr>
      <vt:lpstr> SAST &amp; DAST</vt:lpstr>
      <vt:lpstr>SAST </vt:lpstr>
      <vt:lpstr>DAST </vt:lpstr>
      <vt:lpstr>DAST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Security Project Cybernetic  </dc:title>
  <cp:lastModifiedBy>PEH JUN WEI, JOEL</cp:lastModifiedBy>
  <cp:revision>31</cp:revision>
  <dcterms:modified xsi:type="dcterms:W3CDTF">2021-01-04T09:01:28Z</dcterms:modified>
</cp:coreProperties>
</file>